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216" r:id="rId1"/>
  </p:sldMasterIdLst>
  <p:notesMasterIdLst>
    <p:notesMasterId r:id="rId24"/>
  </p:notesMasterIdLst>
  <p:sldIdLst>
    <p:sldId id="267" r:id="rId2"/>
    <p:sldId id="256" r:id="rId3"/>
    <p:sldId id="257" r:id="rId4"/>
    <p:sldId id="258" r:id="rId5"/>
    <p:sldId id="259" r:id="rId6"/>
    <p:sldId id="260" r:id="rId7"/>
    <p:sldId id="277" r:id="rId8"/>
    <p:sldId id="276" r:id="rId9"/>
    <p:sldId id="261" r:id="rId10"/>
    <p:sldId id="262" r:id="rId11"/>
    <p:sldId id="269" r:id="rId12"/>
    <p:sldId id="278" r:id="rId13"/>
    <p:sldId id="263" r:id="rId14"/>
    <p:sldId id="274" r:id="rId15"/>
    <p:sldId id="275" r:id="rId16"/>
    <p:sldId id="264" r:id="rId17"/>
    <p:sldId id="270" r:id="rId18"/>
    <p:sldId id="271" r:id="rId19"/>
    <p:sldId id="265" r:id="rId20"/>
    <p:sldId id="273" r:id="rId21"/>
    <p:sldId id="272" r:id="rId22"/>
    <p:sldId id="268" r:id="rId23"/>
  </p:sldIdLst>
  <p:sldSz cx="14630400" cy="8229600"/>
  <p:notesSz cx="8229600" cy="14630400"/>
  <p:embeddedFontLst>
    <p:embeddedFont>
      <p:font typeface="Consolas" panose="020B0609020204030204" pitchFamily="49"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Lato Bold" panose="020F0502020204030203" charset="0"/>
      <p:bold r:id="rId33"/>
    </p:embeddedFont>
    <p:embeddedFont>
      <p:font typeface="Lato Light" panose="020F0502020204030203" pitchFamily="34" charset="0"/>
      <p:regular r:id="rId34"/>
      <p: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63" autoAdjust="0"/>
    <p:restoredTop sz="94610"/>
  </p:normalViewPr>
  <p:slideViewPr>
    <p:cSldViewPr snapToGrid="0" snapToObjects="1">
      <p:cViewPr>
        <p:scale>
          <a:sx n="70" d="100"/>
          <a:sy n="70" d="100"/>
        </p:scale>
        <p:origin x="235"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241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A84788-C576-4CB8-82F3-8B12BAC01C39}"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2727361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A84788-C576-4CB8-82F3-8B12BAC01C39}"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42378051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A84788-C576-4CB8-82F3-8B12BAC01C39}"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37392640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061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265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474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557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096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762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347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2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A84788-C576-4CB8-82F3-8B12BAC01C39}"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274595869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7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A84788-C576-4CB8-82F3-8B12BAC01C39}" type="datetimeFigureOut">
              <a:rPr lang="en-IN" smtClean="0"/>
              <a:t>06-02-2026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15198240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A84788-C576-4CB8-82F3-8B12BAC01C39}" type="datetimeFigureOut">
              <a:rPr lang="en-IN" smtClean="0"/>
              <a:t>06-02-2026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27313615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A84788-C576-4CB8-82F3-8B12BAC01C39}" type="datetimeFigureOut">
              <a:rPr lang="en-IN" smtClean="0"/>
              <a:t>06-02-2026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17708485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A84788-C576-4CB8-82F3-8B12BAC01C39}" type="datetimeFigureOut">
              <a:rPr lang="en-IN" smtClean="0"/>
              <a:t>06-02-2026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13648269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84788-C576-4CB8-82F3-8B12BAC01C39}" type="datetimeFigureOut">
              <a:rPr lang="en-IN" smtClean="0"/>
              <a:t>06-02-2026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9423104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FA84788-C576-4CB8-82F3-8B12BAC01C39}" type="datetimeFigureOut">
              <a:rPr lang="en-IN" smtClean="0"/>
              <a:t>06-02-2026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23364692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FA84788-C576-4CB8-82F3-8B12BAC01C39}" type="datetimeFigureOut">
              <a:rPr lang="en-IN" smtClean="0"/>
              <a:t>06-02-2026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273D62-B069-46FB-807C-C12E7434366F}" type="slidenum">
              <a:rPr lang="en-IN" smtClean="0"/>
              <a:t>‹#›</a:t>
            </a:fld>
            <a:endParaRPr lang="en-IN"/>
          </a:p>
        </p:txBody>
      </p:sp>
    </p:spTree>
    <p:extLst>
      <p:ext uri="{BB962C8B-B14F-4D97-AF65-F5344CB8AC3E}">
        <p14:creationId xmlns:p14="http://schemas.microsoft.com/office/powerpoint/2010/main" val="14140926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FA84788-C576-4CB8-82F3-8B12BAC01C39}" type="datetimeFigureOut">
              <a:rPr lang="en-IN" smtClean="0"/>
              <a:t>06-02-2026</a:t>
            </a:fld>
            <a:endParaRPr lang="en-IN"/>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1C273D62-B069-46FB-807C-C12E7434366F}" type="slidenum">
              <a:rPr lang="en-IN" smtClean="0"/>
              <a:t>‹#›</a:t>
            </a:fld>
            <a:endParaRPr lang="en-IN"/>
          </a:p>
        </p:txBody>
      </p:sp>
    </p:spTree>
    <p:extLst>
      <p:ext uri="{BB962C8B-B14F-4D97-AF65-F5344CB8AC3E}">
        <p14:creationId xmlns:p14="http://schemas.microsoft.com/office/powerpoint/2010/main" val="34306377"/>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 id="2147484229" r:id="rId13"/>
    <p:sldLayoutId id="2147484230" r:id="rId14"/>
    <p:sldLayoutId id="2147484231" r:id="rId15"/>
    <p:sldLayoutId id="2147484232" r:id="rId16"/>
    <p:sldLayoutId id="2147484233" r:id="rId17"/>
    <p:sldLayoutId id="2147484234" r:id="rId18"/>
    <p:sldLayoutId id="2147484235" r:id="rId19"/>
    <p:sldLayoutId id="2147484236" r:id="rId20"/>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b="58717"/>
          <a:stretch/>
        </p:blipFill>
        <p:spPr>
          <a:xfrm>
            <a:off x="1" y="-377952"/>
            <a:ext cx="14628978" cy="3316224"/>
          </a:xfrm>
          <a:prstGeom prst="rect">
            <a:avLst/>
          </a:prstGeom>
          <a:noFill/>
          <a:ln>
            <a:noFill/>
          </a:ln>
        </p:spPr>
      </p:pic>
      <p:sp>
        <p:nvSpPr>
          <p:cNvPr id="2" name="TextBox 1">
            <a:extLst>
              <a:ext uri="{FF2B5EF4-FFF2-40B4-BE49-F238E27FC236}">
                <a16:creationId xmlns:a16="http://schemas.microsoft.com/office/drawing/2014/main" id="{07C67AFB-DBB4-06DE-9855-EBD37FF1D75C}"/>
              </a:ext>
            </a:extLst>
          </p:cNvPr>
          <p:cNvSpPr txBox="1"/>
          <p:nvPr/>
        </p:nvSpPr>
        <p:spPr>
          <a:xfrm>
            <a:off x="2988526" y="3345359"/>
            <a:ext cx="9956893" cy="769441"/>
          </a:xfrm>
          <a:prstGeom prst="rect">
            <a:avLst/>
          </a:prstGeom>
          <a:noFill/>
        </p:spPr>
        <p:txBody>
          <a:bodyPr wrap="none" rtlCol="0">
            <a:spAutoFit/>
          </a:bodyPr>
          <a:lstStyle/>
          <a:p>
            <a:r>
              <a:rPr lang="en-IN" sz="4400" b="1" dirty="0">
                <a:solidFill>
                  <a:schemeClr val="accent1"/>
                </a:solidFill>
              </a:rPr>
              <a:t>WEB </a:t>
            </a:r>
            <a:r>
              <a:rPr lang="en-IN" sz="4400" b="1" dirty="0">
                <a:solidFill>
                  <a:schemeClr val="accent1"/>
                </a:solidFill>
                <a:latin typeface="Times New Roman" panose="02020603050405020304" pitchFamily="18" charset="0"/>
                <a:cs typeface="Times New Roman" panose="02020603050405020304" pitchFamily="18" charset="0"/>
              </a:rPr>
              <a:t>SCRAPPING</a:t>
            </a:r>
            <a:r>
              <a:rPr lang="en-IN" sz="4400" b="1" dirty="0">
                <a:solidFill>
                  <a:schemeClr val="accent1"/>
                </a:solidFill>
              </a:rPr>
              <a:t> PROJECT ON LAPTOPS</a:t>
            </a:r>
          </a:p>
        </p:txBody>
      </p:sp>
      <p:sp>
        <p:nvSpPr>
          <p:cNvPr id="3" name="TextBox 2">
            <a:extLst>
              <a:ext uri="{FF2B5EF4-FFF2-40B4-BE49-F238E27FC236}">
                <a16:creationId xmlns:a16="http://schemas.microsoft.com/office/drawing/2014/main" id="{CC1AE2A1-3144-B2CA-C77C-9FF2A1EEAA43}"/>
              </a:ext>
            </a:extLst>
          </p:cNvPr>
          <p:cNvSpPr txBox="1"/>
          <p:nvPr/>
        </p:nvSpPr>
        <p:spPr>
          <a:xfrm>
            <a:off x="278781" y="6315092"/>
            <a:ext cx="2709745" cy="523220"/>
          </a:xfrm>
          <a:prstGeom prst="rect">
            <a:avLst/>
          </a:prstGeom>
          <a:noFill/>
        </p:spPr>
        <p:txBody>
          <a:bodyPr wrap="square" rtlCol="0">
            <a:spAutoFit/>
          </a:bodyPr>
          <a:lstStyle/>
          <a:p>
            <a:r>
              <a:rPr lang="en-IN" sz="2800" b="1" dirty="0"/>
              <a:t>PRESENTED BY:</a:t>
            </a:r>
          </a:p>
        </p:txBody>
      </p:sp>
      <p:sp>
        <p:nvSpPr>
          <p:cNvPr id="4" name="TextBox 3">
            <a:extLst>
              <a:ext uri="{FF2B5EF4-FFF2-40B4-BE49-F238E27FC236}">
                <a16:creationId xmlns:a16="http://schemas.microsoft.com/office/drawing/2014/main" id="{0813560E-37C2-E578-C9D3-317B3DA91FF0}"/>
              </a:ext>
            </a:extLst>
          </p:cNvPr>
          <p:cNvSpPr txBox="1"/>
          <p:nvPr/>
        </p:nvSpPr>
        <p:spPr>
          <a:xfrm>
            <a:off x="278781" y="6759965"/>
            <a:ext cx="4059629" cy="1815882"/>
          </a:xfrm>
          <a:prstGeom prst="rect">
            <a:avLst/>
          </a:prstGeom>
          <a:noFill/>
        </p:spPr>
        <p:txBody>
          <a:bodyPr wrap="square" rtlCol="0">
            <a:spAutoFit/>
          </a:bodyPr>
          <a:lstStyle/>
          <a:p>
            <a:r>
              <a:rPr lang="en-US" sz="2800" b="1" dirty="0" err="1"/>
              <a:t>Moturi</a:t>
            </a:r>
            <a:r>
              <a:rPr lang="en-US" sz="2800" b="1" dirty="0"/>
              <a:t> Kiran Sai</a:t>
            </a:r>
          </a:p>
          <a:p>
            <a:r>
              <a:rPr lang="en-US" sz="2800" b="1" dirty="0"/>
              <a:t>A</a:t>
            </a:r>
            <a:r>
              <a:rPr lang="en-IN" sz="2800" b="1" dirty="0" err="1"/>
              <a:t>mudalapalli</a:t>
            </a:r>
            <a:r>
              <a:rPr lang="en-IN" sz="2800" b="1" dirty="0"/>
              <a:t> Lakshman</a:t>
            </a:r>
          </a:p>
          <a:p>
            <a:r>
              <a:rPr lang="en-IN" sz="2800" b="1" dirty="0" err="1"/>
              <a:t>Sivvala</a:t>
            </a:r>
            <a:r>
              <a:rPr lang="en-IN" sz="2800" b="1" dirty="0"/>
              <a:t> Ganesh</a:t>
            </a:r>
          </a:p>
          <a:p>
            <a:endParaRPr lang="en-IN" sz="2800" b="1" dirty="0"/>
          </a:p>
        </p:txBody>
      </p:sp>
      <p:pic>
        <p:nvPicPr>
          <p:cNvPr id="7" name="Picture 6" descr="A black and red text&#10;&#10;AI-generated content may be incorrect.">
            <a:extLst>
              <a:ext uri="{FF2B5EF4-FFF2-40B4-BE49-F238E27FC236}">
                <a16:creationId xmlns:a16="http://schemas.microsoft.com/office/drawing/2014/main" id="{4629C8BD-6481-7B0B-C35F-36EE4994DBDC}"/>
              </a:ext>
            </a:extLst>
          </p:cNvPr>
          <p:cNvPicPr>
            <a:picLocks noChangeAspect="1"/>
          </p:cNvPicPr>
          <p:nvPr/>
        </p:nvPicPr>
        <p:blipFill>
          <a:blip r:embed="rId4"/>
          <a:stretch>
            <a:fillRect/>
          </a:stretch>
        </p:blipFill>
        <p:spPr>
          <a:xfrm>
            <a:off x="9760480" y="7205943"/>
            <a:ext cx="4562475" cy="9239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704191" y="191413"/>
            <a:ext cx="6910268" cy="298847"/>
          </a:xfrm>
          <a:prstGeom prst="rect">
            <a:avLst/>
          </a:prstGeom>
          <a:noFill/>
          <a:ln/>
        </p:spPr>
        <p:txBody>
          <a:bodyPr wrap="none" lIns="0" tIns="0" rIns="0" bIns="0" rtlCol="0" anchor="t"/>
          <a:lstStyle/>
          <a:p>
            <a:pPr marL="0" indent="0" algn="l">
              <a:lnSpc>
                <a:spcPts val="2350"/>
              </a:lnSpc>
              <a:buNone/>
            </a:pPr>
            <a:r>
              <a:rPr lang="en-US" sz="3200" b="1" dirty="0">
                <a:solidFill>
                  <a:srgbClr val="282824"/>
                </a:solidFill>
                <a:latin typeface="Times New Roman" panose="02020603050405020304" pitchFamily="18" charset="0"/>
                <a:ea typeface="Lato Bold" pitchFamily="34" charset="-122"/>
                <a:cs typeface="Times New Roman" panose="02020603050405020304" pitchFamily="18" charset="0"/>
              </a:rPr>
              <a:t>Univariate Analysis: Understanding Individual Data Distributions</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408408" y="996119"/>
            <a:ext cx="6265348" cy="1335506"/>
          </a:xfrm>
          <a:prstGeom prst="rect">
            <a:avLst/>
          </a:prstGeom>
          <a:noFill/>
          <a:ln/>
        </p:spPr>
        <p:txBody>
          <a:bodyPr wrap="square" lIns="0" tIns="0" rIns="0" bIns="0" rtlCol="0" anchor="t"/>
          <a:lstStyle/>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Univariate analysis provides insights into the</a:t>
            </a: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a:t>
            </a: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distribution of individual variables,</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offering a foundational understanding of the</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dataset.</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We examined the</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distribution of 'Discounted_Price' and 'Rating</a:t>
            </a: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8BCEC9A-B570-8B68-28F5-CCE3EFF19B02}"/>
              </a:ext>
            </a:extLst>
          </p:cNvPr>
          <p:cNvSpPr txBox="1"/>
          <p:nvPr/>
        </p:nvSpPr>
        <p:spPr>
          <a:xfrm>
            <a:off x="214706" y="4010149"/>
            <a:ext cx="10320472" cy="646331"/>
          </a:xfrm>
          <a:prstGeom prst="rect">
            <a:avLst/>
          </a:prstGeom>
          <a:noFill/>
        </p:spPr>
        <p:txBody>
          <a:bodyPr wrap="square" rtlCol="0">
            <a:spAutoFit/>
          </a:bodyPr>
          <a:lstStyle/>
          <a:p>
            <a:r>
              <a:rPr lang="en-US" sz="2400" b="1" dirty="0">
                <a:latin typeface="Times New Roman" panose="02020603050405020304" pitchFamily="18" charset="0"/>
                <a:ea typeface="Lato Bold" panose="020F0502020204030203" charset="0"/>
                <a:cs typeface="Times New Roman" panose="02020603050405020304" pitchFamily="18" charset="0"/>
              </a:rPr>
              <a:t>Observation</a:t>
            </a:r>
          </a:p>
          <a:p>
            <a:r>
              <a:rPr lang="en-US" sz="1200" dirty="0">
                <a:latin typeface="Lato" panose="020F0502020204030203" pitchFamily="34" charset="0"/>
                <a:ea typeface="Lato" panose="020F0502020204030203" pitchFamily="34" charset="0"/>
                <a:cs typeface="Lato" panose="020F0502020204030203" pitchFamily="34" charset="0"/>
              </a:rPr>
              <a:t>, </a:t>
            </a:r>
            <a:endParaRPr lang="en-IN" dirty="0"/>
          </a:p>
        </p:txBody>
      </p:sp>
      <p:pic>
        <p:nvPicPr>
          <p:cNvPr id="11" name="Picture 10">
            <a:extLst>
              <a:ext uri="{FF2B5EF4-FFF2-40B4-BE49-F238E27FC236}">
                <a16:creationId xmlns:a16="http://schemas.microsoft.com/office/drawing/2014/main" id="{DDD22152-7079-A9F0-F951-75AE2D1A3E6A}"/>
              </a:ext>
            </a:extLst>
          </p:cNvPr>
          <p:cNvPicPr>
            <a:picLocks noChangeAspect="1"/>
          </p:cNvPicPr>
          <p:nvPr/>
        </p:nvPicPr>
        <p:blipFill>
          <a:blip r:embed="rId3"/>
          <a:stretch>
            <a:fillRect/>
          </a:stretch>
        </p:blipFill>
        <p:spPr>
          <a:xfrm>
            <a:off x="6578221" y="1136592"/>
            <a:ext cx="7643772" cy="3519888"/>
          </a:xfrm>
          <a:prstGeom prst="rect">
            <a:avLst/>
          </a:prstGeom>
          <a:ln>
            <a:solidFill>
              <a:schemeClr val="accent4">
                <a:lumMod val="40000"/>
                <a:lumOff val="60000"/>
              </a:schemeClr>
            </a:solidFill>
          </a:ln>
        </p:spPr>
      </p:pic>
      <p:sp>
        <p:nvSpPr>
          <p:cNvPr id="15" name="TextBox 14">
            <a:extLst>
              <a:ext uri="{FF2B5EF4-FFF2-40B4-BE49-F238E27FC236}">
                <a16:creationId xmlns:a16="http://schemas.microsoft.com/office/drawing/2014/main" id="{40BEDB8C-4FC0-F108-6A75-B0DFF9424B81}"/>
              </a:ext>
            </a:extLst>
          </p:cNvPr>
          <p:cNvSpPr txBox="1"/>
          <p:nvPr/>
        </p:nvSpPr>
        <p:spPr>
          <a:xfrm>
            <a:off x="214706" y="4656479"/>
            <a:ext cx="10185401" cy="341632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Most laptops are in the mid-price range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highest concentration of laptops falls roughly between ₹40,000 and ₹1,00,000, showing this is the most common buying segment.</a:t>
            </a:r>
          </a:p>
          <a:p>
            <a:r>
              <a:rPr lang="en-US" sz="2400" dirty="0">
                <a:latin typeface="Times New Roman" panose="02020603050405020304" pitchFamily="18" charset="0"/>
                <a:cs typeface="Times New Roman" panose="02020603050405020304" pitchFamily="18" charset="0"/>
              </a:rPr>
              <a:t>• Right-skewed distribution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graph has a long tail toward higher prices, meaning a small number of laptops are very expensive compared to the majority.</a:t>
            </a:r>
          </a:p>
          <a:p>
            <a:r>
              <a:rPr lang="en-US" sz="2400" dirty="0">
                <a:latin typeface="Times New Roman" panose="02020603050405020304" pitchFamily="18" charset="0"/>
                <a:cs typeface="Times New Roman" panose="02020603050405020304" pitchFamily="18" charset="0"/>
              </a:rPr>
              <a:t>• Presence of extreme outliers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few laptops reach prices near ₹3,00,000 – ₹5,00,000, which could be gaming/workstation models.</a:t>
            </a:r>
          </a:p>
        </p:txBody>
      </p:sp>
      <p:pic>
        <p:nvPicPr>
          <p:cNvPr id="4" name="Picture 3" descr="A black and red text&#10;&#10;AI-generated content may be incorrect.">
            <a:extLst>
              <a:ext uri="{FF2B5EF4-FFF2-40B4-BE49-F238E27FC236}">
                <a16:creationId xmlns:a16="http://schemas.microsoft.com/office/drawing/2014/main" id="{CCBA7775-FBB0-F9BB-DCCA-5132AB3351EA}"/>
              </a:ext>
            </a:extLst>
          </p:cNvPr>
          <p:cNvPicPr>
            <a:picLocks noChangeAspect="1"/>
          </p:cNvPicPr>
          <p:nvPr/>
        </p:nvPicPr>
        <p:blipFill>
          <a:blip r:embed="rId4"/>
          <a:stretch>
            <a:fillRect/>
          </a:stretch>
        </p:blipFill>
        <p:spPr>
          <a:xfrm>
            <a:off x="9953627" y="7148874"/>
            <a:ext cx="4562475" cy="9239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3371D-0DC9-AFD4-6873-9E1AD3717D3E}"/>
              </a:ext>
            </a:extLst>
          </p:cNvPr>
          <p:cNvPicPr>
            <a:picLocks noChangeAspect="1"/>
          </p:cNvPicPr>
          <p:nvPr/>
        </p:nvPicPr>
        <p:blipFill>
          <a:blip r:embed="rId2"/>
          <a:stretch>
            <a:fillRect/>
          </a:stretch>
        </p:blipFill>
        <p:spPr>
          <a:xfrm>
            <a:off x="8067323" y="1607347"/>
            <a:ext cx="6226193" cy="4954137"/>
          </a:xfrm>
          <a:prstGeom prst="rect">
            <a:avLst/>
          </a:prstGeom>
          <a:ln>
            <a:solidFill>
              <a:schemeClr val="tx1"/>
            </a:solidFill>
          </a:ln>
        </p:spPr>
      </p:pic>
      <p:sp>
        <p:nvSpPr>
          <p:cNvPr id="6" name="TextBox 5">
            <a:extLst>
              <a:ext uri="{FF2B5EF4-FFF2-40B4-BE49-F238E27FC236}">
                <a16:creationId xmlns:a16="http://schemas.microsoft.com/office/drawing/2014/main" id="{4B462E8C-E522-8DBF-8005-98CDC2F40FDD}"/>
              </a:ext>
            </a:extLst>
          </p:cNvPr>
          <p:cNvSpPr txBox="1"/>
          <p:nvPr/>
        </p:nvSpPr>
        <p:spPr>
          <a:xfrm>
            <a:off x="312822" y="1156365"/>
            <a:ext cx="7783940" cy="2232342"/>
          </a:xfrm>
          <a:prstGeom prst="rect">
            <a:avLst/>
          </a:prstGeom>
          <a:noFill/>
        </p:spPr>
        <p:txBody>
          <a:bodyPr wrap="square">
            <a:spAutoFit/>
          </a:bodyPr>
          <a:lstStyle/>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The histogram illustrates that most laptops are priced between</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50,000 and </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75,000, indicating a strong concentration in this mid-range</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segment. There's a </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notable right-skew, with fewer products in the higher </a:t>
            </a:r>
            <a:r>
              <a:rPr lang="en-US" sz="2400" dirty="0" err="1">
                <a:solidFill>
                  <a:srgbClr val="4A4A45"/>
                </a:solidFill>
                <a:latin typeface="Times New Roman" panose="02020603050405020304" pitchFamily="18" charset="0"/>
                <a:ea typeface="Lato" pitchFamily="34" charset="-122"/>
                <a:cs typeface="Times New Roman" panose="02020603050405020304" pitchFamily="18" charset="0"/>
              </a:rPr>
              <a:t>pric</a:t>
            </a: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e brackets.</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A876AE1-1183-99A7-0E7D-9BBB05692FAC}"/>
              </a:ext>
            </a:extLst>
          </p:cNvPr>
          <p:cNvSpPr txBox="1"/>
          <p:nvPr/>
        </p:nvSpPr>
        <p:spPr>
          <a:xfrm>
            <a:off x="307445" y="3924503"/>
            <a:ext cx="7522820" cy="1462901"/>
          </a:xfrm>
          <a:prstGeom prst="rect">
            <a:avLst/>
          </a:prstGeom>
          <a:noFill/>
        </p:spPr>
        <p:txBody>
          <a:bodyPr wrap="square">
            <a:spAutoFit/>
          </a:bodyPr>
          <a:lstStyle/>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The KDE plot reveals a bimodal distribution for discounted</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prices, with peaks around 40,000 and 55,000. This suggests</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two distinct price clusters within the discounted laptop</a:t>
            </a:r>
          </a:p>
          <a:p>
            <a:pPr marL="0" indent="0" algn="l">
              <a:lnSpc>
                <a:spcPts val="15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5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market.</a:t>
            </a:r>
            <a:endParaRPr lang="en-US"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8B069DA-B1AE-5189-CF36-89AB5B637724}"/>
              </a:ext>
            </a:extLst>
          </p:cNvPr>
          <p:cNvSpPr txBox="1"/>
          <p:nvPr/>
        </p:nvSpPr>
        <p:spPr>
          <a:xfrm>
            <a:off x="312821" y="5827904"/>
            <a:ext cx="7315200" cy="1508105"/>
          </a:xfrm>
          <a:prstGeom prst="rect">
            <a:avLst/>
          </a:prstGeom>
          <a:noFill/>
        </p:spPr>
        <p:txBody>
          <a:bodyPr wrap="square">
            <a:spAutoFit/>
          </a:bodyPr>
          <a:lstStyle/>
          <a:p>
            <a:endParaRPr lang="en-US" sz="2000" dirty="0">
              <a:latin typeface="Lato Bold" panose="020F0502020204030203" charset="0"/>
              <a:ea typeface="Lato Bold" panose="020F0502020204030203" charset="0"/>
              <a:cs typeface="Lato Bold" panose="020F0502020204030203" charset="0"/>
            </a:endParaRPr>
          </a:p>
          <a:p>
            <a:r>
              <a:rPr lang="en-US" sz="2400" dirty="0">
                <a:latin typeface="Times New Roman" panose="02020603050405020304" pitchFamily="18" charset="0"/>
                <a:ea typeface="Lato" panose="020F0502020204030203" pitchFamily="34" charset="0"/>
                <a:cs typeface="Times New Roman" panose="02020603050405020304" pitchFamily="18" charset="0"/>
              </a:rPr>
              <a:t>The KDE plot indicates a right-skewed price</a:t>
            </a:r>
          </a:p>
          <a:p>
            <a:r>
              <a:rPr lang="en-US" sz="2400" dirty="0">
                <a:latin typeface="Times New Roman" panose="02020603050405020304" pitchFamily="18" charset="0"/>
                <a:ea typeface="Lato" panose="020F0502020204030203" pitchFamily="34" charset="0"/>
                <a:cs typeface="Times New Roman" panose="02020603050405020304" pitchFamily="18" charset="0"/>
              </a:rPr>
              <a:t> distribution, showing that most laptops are priced in</a:t>
            </a:r>
          </a:p>
          <a:p>
            <a:r>
              <a:rPr lang="en-US" sz="2400" dirty="0">
                <a:latin typeface="Times New Roman" panose="02020603050405020304" pitchFamily="18" charset="0"/>
                <a:ea typeface="Lato" panose="020F0502020204030203" pitchFamily="34" charset="0"/>
                <a:cs typeface="Times New Roman" panose="02020603050405020304" pitchFamily="18" charset="0"/>
              </a:rPr>
              <a:t>the lower range with a long tail toward higher prices</a:t>
            </a:r>
            <a:r>
              <a:rPr lang="en-US" sz="2400" dirty="0">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D305995B-F5FA-1382-55C5-A530337479A0}"/>
              </a:ext>
            </a:extLst>
          </p:cNvPr>
          <p:cNvSpPr txBox="1"/>
          <p:nvPr/>
        </p:nvSpPr>
        <p:spPr>
          <a:xfrm>
            <a:off x="312821" y="72414"/>
            <a:ext cx="7339263"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Distribution of Laptop Price</a:t>
            </a:r>
          </a:p>
        </p:txBody>
      </p:sp>
      <p:sp>
        <p:nvSpPr>
          <p:cNvPr id="3" name="TextBox 2">
            <a:extLst>
              <a:ext uri="{FF2B5EF4-FFF2-40B4-BE49-F238E27FC236}">
                <a16:creationId xmlns:a16="http://schemas.microsoft.com/office/drawing/2014/main" id="{D460695C-12F9-1158-4BEC-BAF8C5401C3A}"/>
              </a:ext>
            </a:extLst>
          </p:cNvPr>
          <p:cNvSpPr txBox="1"/>
          <p:nvPr/>
        </p:nvSpPr>
        <p:spPr>
          <a:xfrm>
            <a:off x="336884" y="5673450"/>
            <a:ext cx="7315200" cy="461665"/>
          </a:xfrm>
          <a:prstGeom prst="rect">
            <a:avLst/>
          </a:prstGeom>
          <a:noFill/>
        </p:spPr>
        <p:txBody>
          <a:bodyPr wrap="square">
            <a:spAutoFit/>
          </a:bodyPr>
          <a:lstStyle/>
          <a:p>
            <a:r>
              <a:rPr lang="en-US" sz="2400" b="1" dirty="0">
                <a:latin typeface="Times New Roman" panose="02020603050405020304" pitchFamily="18" charset="0"/>
                <a:ea typeface="Calibri" panose="020F0502020204030204" pitchFamily="34" charset="0"/>
                <a:cs typeface="Times New Roman" panose="02020603050405020304" pitchFamily="18" charset="0"/>
              </a:rPr>
              <a:t>Observation</a:t>
            </a:r>
          </a:p>
        </p:txBody>
      </p:sp>
      <p:pic>
        <p:nvPicPr>
          <p:cNvPr id="5" name="Picture 4" descr="A black and red text&#10;&#10;AI-generated content may be incorrect.">
            <a:extLst>
              <a:ext uri="{FF2B5EF4-FFF2-40B4-BE49-F238E27FC236}">
                <a16:creationId xmlns:a16="http://schemas.microsoft.com/office/drawing/2014/main" id="{9D329286-C24B-9548-A416-F0EF09CC0E54}"/>
              </a:ext>
            </a:extLst>
          </p:cNvPr>
          <p:cNvPicPr>
            <a:picLocks noChangeAspect="1"/>
          </p:cNvPicPr>
          <p:nvPr/>
        </p:nvPicPr>
        <p:blipFill>
          <a:blip r:embed="rId3"/>
          <a:stretch>
            <a:fillRect/>
          </a:stretch>
        </p:blipFill>
        <p:spPr>
          <a:xfrm>
            <a:off x="9965197" y="7205943"/>
            <a:ext cx="4562475" cy="923925"/>
          </a:xfrm>
          <a:prstGeom prst="rect">
            <a:avLst/>
          </a:prstGeom>
        </p:spPr>
      </p:pic>
      <p:sp>
        <p:nvSpPr>
          <p:cNvPr id="9" name="TextBox 8">
            <a:extLst>
              <a:ext uri="{FF2B5EF4-FFF2-40B4-BE49-F238E27FC236}">
                <a16:creationId xmlns:a16="http://schemas.microsoft.com/office/drawing/2014/main" id="{B957C345-DF41-803B-22A7-A17D2F5B346D}"/>
              </a:ext>
            </a:extLst>
          </p:cNvPr>
          <p:cNvSpPr txBox="1"/>
          <p:nvPr/>
        </p:nvSpPr>
        <p:spPr>
          <a:xfrm>
            <a:off x="307445" y="3501906"/>
            <a:ext cx="7522820" cy="308739"/>
          </a:xfrm>
          <a:prstGeom prst="rect">
            <a:avLst/>
          </a:prstGeom>
          <a:noFill/>
        </p:spPr>
        <p:txBody>
          <a:bodyPr wrap="square">
            <a:spAutoFit/>
          </a:bodyPr>
          <a:lstStyle/>
          <a:p>
            <a:pPr marL="0" indent="0" algn="l">
              <a:lnSpc>
                <a:spcPts val="1450"/>
              </a:lnSpc>
              <a:buNone/>
            </a:pPr>
            <a:r>
              <a:rPr lang="en-US" sz="2400" b="1" dirty="0">
                <a:solidFill>
                  <a:srgbClr val="282824"/>
                </a:solidFill>
                <a:latin typeface="Times New Roman" panose="02020603050405020304" pitchFamily="18" charset="0"/>
                <a:ea typeface="Calibri" panose="020F0502020204030204" pitchFamily="34" charset="0"/>
                <a:cs typeface="Times New Roman" panose="02020603050405020304" pitchFamily="18" charset="0"/>
              </a:rPr>
              <a:t>Density of Discounted Prices</a:t>
            </a: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1935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F20A-C22F-F418-E47A-613BE35A1CF5}"/>
              </a:ext>
            </a:extLst>
          </p:cNvPr>
          <p:cNvPicPr>
            <a:picLocks noChangeAspect="1"/>
          </p:cNvPicPr>
          <p:nvPr/>
        </p:nvPicPr>
        <p:blipFill>
          <a:blip r:embed="rId2"/>
          <a:stretch>
            <a:fillRect/>
          </a:stretch>
        </p:blipFill>
        <p:spPr>
          <a:xfrm>
            <a:off x="8867274" y="1191839"/>
            <a:ext cx="5451304" cy="5544890"/>
          </a:xfrm>
          <a:prstGeom prst="rect">
            <a:avLst/>
          </a:prstGeom>
        </p:spPr>
      </p:pic>
      <p:sp>
        <p:nvSpPr>
          <p:cNvPr id="6" name="TextBox 5">
            <a:extLst>
              <a:ext uri="{FF2B5EF4-FFF2-40B4-BE49-F238E27FC236}">
                <a16:creationId xmlns:a16="http://schemas.microsoft.com/office/drawing/2014/main" id="{E6D16A42-3ABB-BBE2-10F6-520CFD7AEECE}"/>
              </a:ext>
            </a:extLst>
          </p:cNvPr>
          <p:cNvSpPr txBox="1"/>
          <p:nvPr/>
        </p:nvSpPr>
        <p:spPr>
          <a:xfrm>
            <a:off x="461071" y="3964284"/>
            <a:ext cx="7315200" cy="461665"/>
          </a:xfrm>
          <a:prstGeom prst="rect">
            <a:avLst/>
          </a:prstGeom>
          <a:noFill/>
        </p:spPr>
        <p:txBody>
          <a:bodyPr wrap="square">
            <a:spAutoFit/>
          </a:bodyPr>
          <a:lstStyle/>
          <a:p>
            <a:r>
              <a:rPr lang="en-US" sz="2400" b="1" dirty="0">
                <a:latin typeface="Times New Roman" panose="02020603050405020304" pitchFamily="18" charset="0"/>
                <a:ea typeface="Calibri" panose="020F0502020204030204" pitchFamily="34" charset="0"/>
                <a:cs typeface="Times New Roman" panose="02020603050405020304" pitchFamily="18" charset="0"/>
              </a:rPr>
              <a:t>Observation</a:t>
            </a:r>
          </a:p>
        </p:txBody>
      </p:sp>
      <p:pic>
        <p:nvPicPr>
          <p:cNvPr id="7" name="Picture 6" descr="A black and red text&#10;&#10;AI-generated content may be incorrect.">
            <a:extLst>
              <a:ext uri="{FF2B5EF4-FFF2-40B4-BE49-F238E27FC236}">
                <a16:creationId xmlns:a16="http://schemas.microsoft.com/office/drawing/2014/main" id="{803C4594-12AF-C1EE-6657-F3AE9C821A98}"/>
              </a:ext>
            </a:extLst>
          </p:cNvPr>
          <p:cNvPicPr>
            <a:picLocks noChangeAspect="1"/>
          </p:cNvPicPr>
          <p:nvPr/>
        </p:nvPicPr>
        <p:blipFill>
          <a:blip r:embed="rId3"/>
          <a:stretch>
            <a:fillRect/>
          </a:stretch>
        </p:blipFill>
        <p:spPr>
          <a:xfrm>
            <a:off x="10305029" y="7050330"/>
            <a:ext cx="4013549" cy="830056"/>
          </a:xfrm>
          <a:prstGeom prst="rect">
            <a:avLst/>
          </a:prstGeom>
        </p:spPr>
      </p:pic>
      <p:sp>
        <p:nvSpPr>
          <p:cNvPr id="2" name="TextBox 1">
            <a:extLst>
              <a:ext uri="{FF2B5EF4-FFF2-40B4-BE49-F238E27FC236}">
                <a16:creationId xmlns:a16="http://schemas.microsoft.com/office/drawing/2014/main" id="{2C2C47D0-6ABF-C337-49AD-100AA67E50B7}"/>
              </a:ext>
            </a:extLst>
          </p:cNvPr>
          <p:cNvSpPr txBox="1"/>
          <p:nvPr/>
        </p:nvSpPr>
        <p:spPr>
          <a:xfrm>
            <a:off x="541181" y="4584545"/>
            <a:ext cx="8000241" cy="332398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pie chart represents the distribution of laptop brands based on their percentage share.</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Asus</a:t>
            </a:r>
            <a:r>
              <a:rPr lang="en-US" sz="2400" dirty="0">
                <a:latin typeface="Times New Roman" panose="02020603050405020304" pitchFamily="18" charset="0"/>
                <a:cs typeface="Times New Roman" panose="02020603050405020304" pitchFamily="18" charset="0"/>
              </a:rPr>
              <a:t> holds the highest share with 37.5%, indicating it is the most preferred brand.</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Acer </a:t>
            </a:r>
            <a:r>
              <a:rPr lang="en-US" sz="2400" dirty="0">
                <a:latin typeface="Times New Roman" panose="02020603050405020304" pitchFamily="18" charset="0"/>
                <a:cs typeface="Times New Roman" panose="02020603050405020304" pitchFamily="18" charset="0"/>
              </a:rPr>
              <a:t>follows with 20.3%, showing strong market presence.</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Lenovo</a:t>
            </a:r>
            <a:r>
              <a:rPr lang="en-US" sz="2400" dirty="0">
                <a:latin typeface="Times New Roman" panose="02020603050405020304" pitchFamily="18" charset="0"/>
                <a:cs typeface="Times New Roman" panose="02020603050405020304" pitchFamily="18" charset="0"/>
              </a:rPr>
              <a:t> accounts for 16.1%, maintaining a moderate share.</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Dell</a:t>
            </a:r>
            <a:r>
              <a:rPr lang="en-US" sz="2400" dirty="0">
                <a:latin typeface="Times New Roman" panose="02020603050405020304" pitchFamily="18" charset="0"/>
                <a:cs typeface="Times New Roman" panose="02020603050405020304" pitchFamily="18" charset="0"/>
              </a:rPr>
              <a:t> contributes 13.9%, slightly lower compared to Lenovo.</a:t>
            </a:r>
          </a:p>
          <a:p>
            <a:pPr marL="285750" indent="-28575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HP </a:t>
            </a:r>
            <a:r>
              <a:rPr lang="en-US" sz="2400" dirty="0">
                <a:latin typeface="Times New Roman" panose="02020603050405020304" pitchFamily="18" charset="0"/>
                <a:cs typeface="Times New Roman" panose="02020603050405020304" pitchFamily="18" charset="0"/>
              </a:rPr>
              <a:t>has the smallest share at 12.2%.</a:t>
            </a:r>
          </a:p>
          <a:p>
            <a:pPr algn="just"/>
            <a:endParaRPr lang="en-IN" dirty="0"/>
          </a:p>
        </p:txBody>
      </p:sp>
      <p:sp>
        <p:nvSpPr>
          <p:cNvPr id="8" name="TextBox 7">
            <a:extLst>
              <a:ext uri="{FF2B5EF4-FFF2-40B4-BE49-F238E27FC236}">
                <a16:creationId xmlns:a16="http://schemas.microsoft.com/office/drawing/2014/main" id="{6B87488D-E80F-C973-5EC9-03342BA4DF0D}"/>
              </a:ext>
            </a:extLst>
          </p:cNvPr>
          <p:cNvSpPr txBox="1"/>
          <p:nvPr/>
        </p:nvSpPr>
        <p:spPr>
          <a:xfrm>
            <a:off x="1717289" y="169932"/>
            <a:ext cx="9077092"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          Brand Distribution – Pie Chart Explanation</a:t>
            </a:r>
          </a:p>
        </p:txBody>
      </p:sp>
      <p:sp>
        <p:nvSpPr>
          <p:cNvPr id="10" name="TextBox 9">
            <a:extLst>
              <a:ext uri="{FF2B5EF4-FFF2-40B4-BE49-F238E27FC236}">
                <a16:creationId xmlns:a16="http://schemas.microsoft.com/office/drawing/2014/main" id="{4B8F54B6-7819-FAC3-CBD0-7106085E1D6C}"/>
              </a:ext>
            </a:extLst>
          </p:cNvPr>
          <p:cNvSpPr txBox="1"/>
          <p:nvPr/>
        </p:nvSpPr>
        <p:spPr>
          <a:xfrm>
            <a:off x="541181" y="1497364"/>
            <a:ext cx="7900292" cy="2308324"/>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A pie chart is a circular graphical representation used to show how different parts contribute to a whole. The entire circle represents 100% of the data, and each slice indicates the proportion of a specific category. Pie charts are easy to understand and are commonly used to compare percentages, distributions, or shares among categories</a:t>
            </a:r>
            <a:r>
              <a:rPr lang="en-US" dirty="0"/>
              <a:t>.</a:t>
            </a:r>
            <a:endParaRPr lang="en-IN" dirty="0"/>
          </a:p>
        </p:txBody>
      </p:sp>
    </p:spTree>
    <p:extLst>
      <p:ext uri="{BB962C8B-B14F-4D97-AF65-F5344CB8AC3E}">
        <p14:creationId xmlns:p14="http://schemas.microsoft.com/office/powerpoint/2010/main" val="113980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626042" y="309026"/>
            <a:ext cx="6524387" cy="393621"/>
          </a:xfrm>
          <a:prstGeom prst="rect">
            <a:avLst/>
          </a:prstGeom>
          <a:noFill/>
          <a:ln/>
        </p:spPr>
        <p:txBody>
          <a:bodyPr wrap="none" lIns="0" tIns="0" rIns="0" bIns="0" rtlCol="0" anchor="t"/>
          <a:lstStyle/>
          <a:p>
            <a:pPr marL="0" indent="0" algn="l">
              <a:lnSpc>
                <a:spcPts val="3050"/>
              </a:lnSpc>
              <a:buNone/>
            </a:pPr>
            <a:r>
              <a:rPr lang="en-US" sz="3200" b="1" dirty="0">
                <a:solidFill>
                  <a:srgbClr val="282824"/>
                </a:solidFill>
                <a:latin typeface="Times New Roman" panose="02020603050405020304" pitchFamily="18" charset="0"/>
                <a:ea typeface="Lato Bold" pitchFamily="34" charset="-122"/>
                <a:cs typeface="Times New Roman" panose="02020603050405020304" pitchFamily="18" charset="0"/>
              </a:rPr>
              <a:t>Key Metrics: Outlier Detection and IQR Values</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2343864" y="1001494"/>
            <a:ext cx="9957911" cy="503634"/>
          </a:xfrm>
          <a:prstGeom prst="rect">
            <a:avLst/>
          </a:prstGeom>
          <a:noFill/>
          <a:ln/>
        </p:spPr>
        <p:txBody>
          <a:bodyPr wrap="square" lIns="0" tIns="0" rIns="0" bIns="0" rtlCol="0" anchor="t"/>
          <a:lstStyle/>
          <a:p>
            <a:pPr marL="0" indent="0" algn="l">
              <a:lnSpc>
                <a:spcPts val="1950"/>
              </a:lnSpc>
              <a:buNone/>
            </a:pP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Understanding the interquartile range (IQR) and detecting outliers helps in identifying</a:t>
            </a:r>
          </a:p>
          <a:p>
            <a:pPr marL="0" indent="0" algn="l">
              <a:lnSpc>
                <a:spcPts val="1950"/>
              </a:lnSpc>
              <a:buNone/>
            </a:pPr>
            <a:endParaRPr lang="en-US" sz="20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950"/>
              </a:lnSpc>
              <a:buNone/>
            </a:pP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 data variability and potential anomalies in laptop prices, ratings, and discounts</a:t>
            </a:r>
            <a:r>
              <a:rPr lang="en-US" sz="2000" dirty="0">
                <a:solidFill>
                  <a:srgbClr val="4A4A45"/>
                </a:solidFill>
                <a:latin typeface="Lato" pitchFamily="34" charset="0"/>
                <a:ea typeface="Lato" pitchFamily="34" charset="-122"/>
                <a:cs typeface="Lato" pitchFamily="34" charset="-120"/>
              </a:rPr>
              <a:t>.</a:t>
            </a:r>
            <a:endParaRPr lang="en-US" sz="2000" dirty="0"/>
          </a:p>
        </p:txBody>
      </p:sp>
      <p:sp>
        <p:nvSpPr>
          <p:cNvPr id="4" name="Shape 2"/>
          <p:cNvSpPr/>
          <p:nvPr/>
        </p:nvSpPr>
        <p:spPr>
          <a:xfrm>
            <a:off x="2384107" y="1932384"/>
            <a:ext cx="3214330" cy="3282077"/>
          </a:xfrm>
          <a:prstGeom prst="roundRect">
            <a:avLst>
              <a:gd name="adj" fmla="val 735"/>
            </a:avLst>
          </a:prstGeom>
          <a:solidFill>
            <a:srgbClr val="EFECE6"/>
          </a:solidFill>
          <a:ln w="22860">
            <a:solidFill>
              <a:srgbClr val="CBC5B8"/>
            </a:solidFill>
            <a:prstDash val="solid"/>
          </a:ln>
        </p:spPr>
      </p:sp>
      <p:sp>
        <p:nvSpPr>
          <p:cNvPr id="5" name="Shape 3"/>
          <p:cNvSpPr/>
          <p:nvPr/>
        </p:nvSpPr>
        <p:spPr>
          <a:xfrm>
            <a:off x="2359104" y="1955244"/>
            <a:ext cx="3168610" cy="472202"/>
          </a:xfrm>
          <a:prstGeom prst="rect">
            <a:avLst/>
          </a:prstGeom>
          <a:solidFill>
            <a:srgbClr val="E5DFD2"/>
          </a:solidFill>
          <a:ln/>
        </p:spPr>
      </p:sp>
      <p:sp>
        <p:nvSpPr>
          <p:cNvPr id="6" name="Text 4"/>
          <p:cNvSpPr/>
          <p:nvPr/>
        </p:nvSpPr>
        <p:spPr>
          <a:xfrm>
            <a:off x="3825359" y="2043708"/>
            <a:ext cx="236101" cy="295156"/>
          </a:xfrm>
          <a:prstGeom prst="rect">
            <a:avLst/>
          </a:prstGeom>
          <a:noFill/>
          <a:ln/>
        </p:spPr>
        <p:txBody>
          <a:bodyPr wrap="none" lIns="0" tIns="0" rIns="0" bIns="0" rtlCol="0" anchor="t"/>
          <a:lstStyle/>
          <a:p>
            <a:pPr marL="0" indent="0" algn="l">
              <a:lnSpc>
                <a:spcPts val="1850"/>
              </a:lnSpc>
              <a:buNone/>
            </a:pPr>
            <a:r>
              <a:rPr lang="en-US" sz="1850" b="1" dirty="0">
                <a:solidFill>
                  <a:srgbClr val="4A4A45"/>
                </a:solidFill>
                <a:latin typeface="Lato Bold" pitchFamily="34" charset="0"/>
                <a:ea typeface="Lato Bold" pitchFamily="34" charset="-122"/>
                <a:cs typeface="Lato Bold" pitchFamily="34" charset="-120"/>
              </a:rPr>
              <a:t>1</a:t>
            </a:r>
            <a:endParaRPr lang="en-US" sz="1850" dirty="0"/>
          </a:p>
        </p:txBody>
      </p:sp>
      <p:sp>
        <p:nvSpPr>
          <p:cNvPr id="7" name="Text 5"/>
          <p:cNvSpPr/>
          <p:nvPr/>
        </p:nvSpPr>
        <p:spPr>
          <a:xfrm>
            <a:off x="2516505" y="2584847"/>
            <a:ext cx="1967865" cy="245983"/>
          </a:xfrm>
          <a:prstGeom prst="rect">
            <a:avLst/>
          </a:prstGeom>
          <a:noFill/>
          <a:ln/>
        </p:spPr>
        <p:txBody>
          <a:bodyPr wrap="none" lIns="0" tIns="0" rIns="0" bIns="0" rtlCol="0" anchor="t"/>
          <a:lstStyle/>
          <a:p>
            <a:pPr marL="0" indent="0" algn="l">
              <a:lnSpc>
                <a:spcPts val="1900"/>
              </a:lnSpc>
              <a:buNone/>
            </a:pPr>
            <a:r>
              <a:rPr lang="en-US" sz="1500" b="1" dirty="0">
                <a:solidFill>
                  <a:srgbClr val="4A4A45"/>
                </a:solidFill>
                <a:latin typeface="Times New Roman" panose="02020603050405020304" pitchFamily="18" charset="0"/>
                <a:ea typeface="Lato Bold" pitchFamily="34" charset="-122"/>
                <a:cs typeface="Times New Roman" panose="02020603050405020304" pitchFamily="18" charset="0"/>
              </a:rPr>
              <a:t>IQR Calculation</a:t>
            </a:r>
            <a:endParaRPr lang="en-US" sz="1500" dirty="0">
              <a:latin typeface="Times New Roman" panose="02020603050405020304" pitchFamily="18" charset="0"/>
              <a:cs typeface="Times New Roman" panose="02020603050405020304" pitchFamily="18" charset="0"/>
            </a:endParaRPr>
          </a:p>
        </p:txBody>
      </p:sp>
      <p:sp>
        <p:nvSpPr>
          <p:cNvPr id="8" name="Text 6"/>
          <p:cNvSpPr/>
          <p:nvPr/>
        </p:nvSpPr>
        <p:spPr>
          <a:xfrm>
            <a:off x="2516505" y="2925247"/>
            <a:ext cx="2853809" cy="1259086"/>
          </a:xfrm>
          <a:prstGeom prst="rect">
            <a:avLst/>
          </a:prstGeom>
          <a:noFill/>
          <a:ln/>
        </p:spPr>
        <p:txBody>
          <a:bodyPr wrap="square" lIns="0" tIns="0" rIns="0" bIns="0" rtlCol="0" anchor="t"/>
          <a:lstStyle/>
          <a:p>
            <a:pPr marL="0" indent="0" algn="l">
              <a:lnSpc>
                <a:spcPts val="1950"/>
              </a:lnSpc>
              <a:buNone/>
            </a:pPr>
            <a:r>
              <a:rPr lang="en-US" sz="1400" dirty="0">
                <a:solidFill>
                  <a:srgbClr val="4A4A45"/>
                </a:solidFill>
                <a:latin typeface="Times New Roman" panose="02020603050405020304" pitchFamily="18" charset="0"/>
                <a:ea typeface="Lato" pitchFamily="34" charset="-122"/>
                <a:cs typeface="Times New Roman" panose="02020603050405020304" pitchFamily="18" charset="0"/>
              </a:rPr>
              <a:t>The IQR measures the spread of the middle 50% of the data. For 'Discounted_Price', the IQR is 18,887, indicating a significant range in the central price distribution</a:t>
            </a:r>
            <a:r>
              <a:rPr lang="en-US" sz="1200" dirty="0">
                <a:solidFill>
                  <a:srgbClr val="4A4A45"/>
                </a:solidFill>
                <a:latin typeface="Times New Roman" panose="02020603050405020304" pitchFamily="18" charset="0"/>
                <a:ea typeface="Lato" pitchFamily="34" charset="-122"/>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9" name="Text 7"/>
          <p:cNvSpPr/>
          <p:nvPr/>
        </p:nvSpPr>
        <p:spPr>
          <a:xfrm>
            <a:off x="2516505" y="4278749"/>
            <a:ext cx="2853809" cy="755452"/>
          </a:xfrm>
          <a:prstGeom prst="rect">
            <a:avLst/>
          </a:prstGeom>
          <a:noFill/>
          <a:ln/>
        </p:spPr>
        <p:txBody>
          <a:bodyPr wrap="square" lIns="0" tIns="0" rIns="0" bIns="0" rtlCol="0" anchor="t"/>
          <a:lstStyle/>
          <a:p>
            <a:pPr marL="0" indent="0" algn="l">
              <a:lnSpc>
                <a:spcPts val="1950"/>
              </a:lnSpc>
              <a:buNone/>
            </a:pPr>
            <a:r>
              <a:rPr lang="en-US" sz="1200" dirty="0">
                <a:solidFill>
                  <a:srgbClr val="4A4A45"/>
                </a:solidFill>
                <a:highlight>
                  <a:srgbClr val="E2DFD9"/>
                </a:highlight>
                <a:latin typeface="Consolas" pitchFamily="34" charset="0"/>
                <a:ea typeface="Consolas" pitchFamily="34" charset="-122"/>
                <a:cs typeface="Consolas" pitchFamily="34" charset="-120"/>
              </a:rPr>
              <a:t>Q1 = 37990.00Q3 = 56877.00IQR = 18887.00</a:t>
            </a:r>
            <a:endParaRPr lang="en-US" sz="1200" dirty="0"/>
          </a:p>
        </p:txBody>
      </p:sp>
      <p:sp>
        <p:nvSpPr>
          <p:cNvPr id="10" name="Shape 8"/>
          <p:cNvSpPr/>
          <p:nvPr/>
        </p:nvSpPr>
        <p:spPr>
          <a:xfrm>
            <a:off x="5707975" y="1932384"/>
            <a:ext cx="3214330" cy="3282077"/>
          </a:xfrm>
          <a:prstGeom prst="roundRect">
            <a:avLst>
              <a:gd name="adj" fmla="val 735"/>
            </a:avLst>
          </a:prstGeom>
          <a:solidFill>
            <a:srgbClr val="EFECE6"/>
          </a:solidFill>
          <a:ln w="22860">
            <a:solidFill>
              <a:srgbClr val="CBC5B8"/>
            </a:solidFill>
            <a:prstDash val="solid"/>
          </a:ln>
        </p:spPr>
      </p:sp>
      <p:sp>
        <p:nvSpPr>
          <p:cNvPr id="11" name="Shape 9"/>
          <p:cNvSpPr/>
          <p:nvPr/>
        </p:nvSpPr>
        <p:spPr>
          <a:xfrm>
            <a:off x="5730835" y="1955244"/>
            <a:ext cx="3168610" cy="472202"/>
          </a:xfrm>
          <a:prstGeom prst="rect">
            <a:avLst/>
          </a:prstGeom>
          <a:solidFill>
            <a:srgbClr val="E5DFD2"/>
          </a:solidFill>
          <a:ln/>
        </p:spPr>
      </p:sp>
      <p:sp>
        <p:nvSpPr>
          <p:cNvPr id="12" name="Text 10"/>
          <p:cNvSpPr/>
          <p:nvPr/>
        </p:nvSpPr>
        <p:spPr>
          <a:xfrm>
            <a:off x="7197090" y="2043708"/>
            <a:ext cx="236101" cy="295156"/>
          </a:xfrm>
          <a:prstGeom prst="rect">
            <a:avLst/>
          </a:prstGeom>
          <a:noFill/>
          <a:ln/>
        </p:spPr>
        <p:txBody>
          <a:bodyPr wrap="none" lIns="0" tIns="0" rIns="0" bIns="0" rtlCol="0" anchor="t"/>
          <a:lstStyle/>
          <a:p>
            <a:pPr marL="0" indent="0" algn="l">
              <a:lnSpc>
                <a:spcPts val="1850"/>
              </a:lnSpc>
              <a:buNone/>
            </a:pPr>
            <a:r>
              <a:rPr lang="en-US" sz="1850" b="1" dirty="0">
                <a:solidFill>
                  <a:srgbClr val="4A4A45"/>
                </a:solidFill>
                <a:latin typeface="Lato Bold" pitchFamily="34" charset="0"/>
                <a:ea typeface="Lato Bold" pitchFamily="34" charset="-122"/>
                <a:cs typeface="Lato Bold" pitchFamily="34" charset="-120"/>
              </a:rPr>
              <a:t>2</a:t>
            </a:r>
            <a:endParaRPr lang="en-US" sz="1850" dirty="0"/>
          </a:p>
        </p:txBody>
      </p:sp>
      <p:sp>
        <p:nvSpPr>
          <p:cNvPr id="13" name="Text 11"/>
          <p:cNvSpPr/>
          <p:nvPr/>
        </p:nvSpPr>
        <p:spPr>
          <a:xfrm>
            <a:off x="5888236" y="2584847"/>
            <a:ext cx="1967865" cy="245983"/>
          </a:xfrm>
          <a:prstGeom prst="rect">
            <a:avLst/>
          </a:prstGeom>
          <a:noFill/>
          <a:ln/>
        </p:spPr>
        <p:txBody>
          <a:bodyPr wrap="none" lIns="0" tIns="0" rIns="0" bIns="0" rtlCol="0" anchor="t"/>
          <a:lstStyle/>
          <a:p>
            <a:pPr marL="0" indent="0" algn="l">
              <a:lnSpc>
                <a:spcPts val="1900"/>
              </a:lnSpc>
              <a:buNone/>
            </a:pPr>
            <a:r>
              <a:rPr lang="en-US" sz="1500" b="1" dirty="0">
                <a:solidFill>
                  <a:srgbClr val="4A4A45"/>
                </a:solidFill>
                <a:latin typeface="Times New Roman" panose="02020603050405020304" pitchFamily="18" charset="0"/>
                <a:ea typeface="Lato Bold" pitchFamily="34" charset="-122"/>
                <a:cs typeface="Times New Roman" panose="02020603050405020304" pitchFamily="18" charset="0"/>
              </a:rPr>
              <a:t>Outlier Detection</a:t>
            </a:r>
            <a:endParaRPr lang="en-US" sz="1500" dirty="0">
              <a:latin typeface="Times New Roman" panose="02020603050405020304" pitchFamily="18" charset="0"/>
              <a:cs typeface="Times New Roman" panose="02020603050405020304" pitchFamily="18" charset="0"/>
            </a:endParaRPr>
          </a:p>
        </p:txBody>
      </p:sp>
      <p:sp>
        <p:nvSpPr>
          <p:cNvPr id="14" name="Text 12"/>
          <p:cNvSpPr/>
          <p:nvPr/>
        </p:nvSpPr>
        <p:spPr>
          <a:xfrm>
            <a:off x="5888236" y="2925247"/>
            <a:ext cx="2853809" cy="1259086"/>
          </a:xfrm>
          <a:prstGeom prst="rect">
            <a:avLst/>
          </a:prstGeom>
          <a:noFill/>
          <a:ln/>
        </p:spPr>
        <p:txBody>
          <a:bodyPr wrap="square" lIns="0" tIns="0" rIns="0" bIns="0" rtlCol="0" anchor="t"/>
          <a:lstStyle/>
          <a:p>
            <a:pPr marL="0" indent="0" algn="l">
              <a:lnSpc>
                <a:spcPts val="1950"/>
              </a:lnSpc>
              <a:buNone/>
            </a:pPr>
            <a:r>
              <a:rPr lang="en-US" sz="1400" dirty="0">
                <a:solidFill>
                  <a:srgbClr val="4A4A45"/>
                </a:solidFill>
                <a:latin typeface="Lato" pitchFamily="34" charset="0"/>
                <a:ea typeface="Lato" pitchFamily="34" charset="-122"/>
                <a:cs typeface="Lato" pitchFamily="34" charset="-120"/>
              </a:rPr>
              <a:t>Outliers were identified using the 1.5 * IQR rule. Each numerical column, including 'Discounted_Price', 'Rating', and 'Reviews_Count', showed the presence of outliers, signaling extreme values</a:t>
            </a:r>
            <a:r>
              <a:rPr lang="en-US" sz="1200" dirty="0">
                <a:solidFill>
                  <a:srgbClr val="4A4A45"/>
                </a:solidFill>
                <a:latin typeface="Lato" pitchFamily="34" charset="0"/>
                <a:ea typeface="Lato" pitchFamily="34" charset="-122"/>
                <a:cs typeface="Lato" pitchFamily="34" charset="-120"/>
              </a:rPr>
              <a:t>.</a:t>
            </a:r>
            <a:endParaRPr lang="en-US" sz="1200" dirty="0"/>
          </a:p>
        </p:txBody>
      </p:sp>
      <p:sp>
        <p:nvSpPr>
          <p:cNvPr id="15" name="Text 13"/>
          <p:cNvSpPr/>
          <p:nvPr/>
        </p:nvSpPr>
        <p:spPr>
          <a:xfrm>
            <a:off x="5888236" y="4662011"/>
            <a:ext cx="2853809" cy="372190"/>
          </a:xfrm>
          <a:prstGeom prst="rect">
            <a:avLst/>
          </a:prstGeom>
          <a:noFill/>
          <a:ln/>
        </p:spPr>
        <p:txBody>
          <a:bodyPr wrap="square" lIns="0" tIns="0" rIns="0" bIns="0" rtlCol="0" anchor="t"/>
          <a:lstStyle/>
          <a:p>
            <a:pPr marL="0" indent="0" algn="l">
              <a:lnSpc>
                <a:spcPts val="1950"/>
              </a:lnSpc>
              <a:buNone/>
            </a:pPr>
            <a:r>
              <a:rPr lang="en-US" sz="1200" dirty="0">
                <a:solidFill>
                  <a:srgbClr val="4A4A45"/>
                </a:solidFill>
                <a:highlight>
                  <a:srgbClr val="E2DFD9"/>
                </a:highlight>
                <a:latin typeface="Consolas" pitchFamily="34" charset="0"/>
                <a:ea typeface="Consolas" pitchFamily="34" charset="-122"/>
                <a:cs typeface="Consolas" pitchFamily="34" charset="-120"/>
              </a:rPr>
              <a:t>{'Discounted_Price': 13,'Rating': 13,'Reviews_Count': 13}</a:t>
            </a:r>
            <a:endParaRPr lang="en-US" sz="1200" dirty="0"/>
          </a:p>
        </p:txBody>
      </p:sp>
      <p:sp>
        <p:nvSpPr>
          <p:cNvPr id="16" name="Shape 14"/>
          <p:cNvSpPr/>
          <p:nvPr/>
        </p:nvSpPr>
        <p:spPr>
          <a:xfrm>
            <a:off x="9079706" y="1932384"/>
            <a:ext cx="3214449" cy="3282077"/>
          </a:xfrm>
          <a:prstGeom prst="roundRect">
            <a:avLst>
              <a:gd name="adj" fmla="val 735"/>
            </a:avLst>
          </a:prstGeom>
          <a:solidFill>
            <a:srgbClr val="EFECE6"/>
          </a:solidFill>
          <a:ln w="22860">
            <a:solidFill>
              <a:srgbClr val="CBC5B8"/>
            </a:solidFill>
            <a:prstDash val="solid"/>
          </a:ln>
        </p:spPr>
      </p:sp>
      <p:sp>
        <p:nvSpPr>
          <p:cNvPr id="17" name="Shape 15"/>
          <p:cNvSpPr/>
          <p:nvPr/>
        </p:nvSpPr>
        <p:spPr>
          <a:xfrm>
            <a:off x="9102566" y="1955244"/>
            <a:ext cx="3168729" cy="472202"/>
          </a:xfrm>
          <a:prstGeom prst="rect">
            <a:avLst/>
          </a:prstGeom>
          <a:solidFill>
            <a:srgbClr val="E5DFD2"/>
          </a:solidFill>
          <a:ln/>
        </p:spPr>
      </p:sp>
      <p:sp>
        <p:nvSpPr>
          <p:cNvPr id="18" name="Text 16"/>
          <p:cNvSpPr/>
          <p:nvPr/>
        </p:nvSpPr>
        <p:spPr>
          <a:xfrm>
            <a:off x="10568821" y="2043708"/>
            <a:ext cx="236101" cy="295156"/>
          </a:xfrm>
          <a:prstGeom prst="rect">
            <a:avLst/>
          </a:prstGeom>
          <a:noFill/>
          <a:ln/>
        </p:spPr>
        <p:txBody>
          <a:bodyPr wrap="none" lIns="0" tIns="0" rIns="0" bIns="0" rtlCol="0" anchor="t"/>
          <a:lstStyle/>
          <a:p>
            <a:pPr marL="0" indent="0" algn="l">
              <a:lnSpc>
                <a:spcPts val="1850"/>
              </a:lnSpc>
              <a:buNone/>
            </a:pPr>
            <a:r>
              <a:rPr lang="en-US" sz="1850" b="1" dirty="0">
                <a:solidFill>
                  <a:srgbClr val="4A4A45"/>
                </a:solidFill>
                <a:latin typeface="Lato Bold" pitchFamily="34" charset="0"/>
                <a:ea typeface="Lato Bold" pitchFamily="34" charset="-122"/>
                <a:cs typeface="Lato Bold" pitchFamily="34" charset="-120"/>
              </a:rPr>
              <a:t>3</a:t>
            </a:r>
            <a:endParaRPr lang="en-US" sz="1850" dirty="0"/>
          </a:p>
        </p:txBody>
      </p:sp>
      <p:sp>
        <p:nvSpPr>
          <p:cNvPr id="19" name="Text 17"/>
          <p:cNvSpPr/>
          <p:nvPr/>
        </p:nvSpPr>
        <p:spPr>
          <a:xfrm>
            <a:off x="9259967" y="2584847"/>
            <a:ext cx="2486501" cy="245983"/>
          </a:xfrm>
          <a:prstGeom prst="rect">
            <a:avLst/>
          </a:prstGeom>
          <a:noFill/>
          <a:ln/>
        </p:spPr>
        <p:txBody>
          <a:bodyPr wrap="none" lIns="0" tIns="0" rIns="0" bIns="0" rtlCol="0" anchor="t"/>
          <a:lstStyle/>
          <a:p>
            <a:pPr marL="0" indent="0" algn="l">
              <a:lnSpc>
                <a:spcPts val="1900"/>
              </a:lnSpc>
              <a:buNone/>
            </a:pPr>
            <a:r>
              <a:rPr lang="en-US" sz="1500" b="1" dirty="0">
                <a:solidFill>
                  <a:srgbClr val="4A4A45"/>
                </a:solidFill>
                <a:latin typeface="Times New Roman" panose="02020603050405020304" pitchFamily="18" charset="0"/>
                <a:ea typeface="Lato Bold" pitchFamily="34" charset="-122"/>
                <a:cs typeface="Times New Roman" panose="02020603050405020304" pitchFamily="18" charset="0"/>
              </a:rPr>
              <a:t>Numerical Column Statistics</a:t>
            </a:r>
            <a:endParaRPr lang="en-US" sz="1500" dirty="0">
              <a:latin typeface="Times New Roman" panose="02020603050405020304" pitchFamily="18" charset="0"/>
              <a:cs typeface="Times New Roman" panose="02020603050405020304" pitchFamily="18" charset="0"/>
            </a:endParaRPr>
          </a:p>
        </p:txBody>
      </p:sp>
      <p:sp>
        <p:nvSpPr>
          <p:cNvPr id="20" name="Text 18"/>
          <p:cNvSpPr/>
          <p:nvPr/>
        </p:nvSpPr>
        <p:spPr>
          <a:xfrm>
            <a:off x="9150429" y="2959262"/>
            <a:ext cx="2963466" cy="973254"/>
          </a:xfrm>
          <a:prstGeom prst="rect">
            <a:avLst/>
          </a:prstGeom>
          <a:noFill/>
          <a:ln/>
        </p:spPr>
        <p:txBody>
          <a:bodyPr wrap="square" lIns="0" tIns="0" rIns="0" bIns="0" rtlCol="0" anchor="t"/>
          <a:lstStyle/>
          <a:p>
            <a:pPr marL="0" indent="0" algn="l">
              <a:lnSpc>
                <a:spcPts val="1950"/>
              </a:lnSpc>
              <a:buNone/>
            </a:pPr>
            <a:r>
              <a:rPr lang="en-US" sz="1600" dirty="0">
                <a:solidFill>
                  <a:srgbClr val="4A4A45"/>
                </a:solidFill>
                <a:latin typeface="Times New Roman" panose="02020603050405020304" pitchFamily="18" charset="0"/>
                <a:ea typeface="Lato" pitchFamily="34" charset="-122"/>
                <a:cs typeface="Times New Roman" panose="02020603050405020304" pitchFamily="18" charset="0"/>
              </a:rPr>
              <a:t>A detailed DataFrame outlines the Q1, Q3, and IQR values for all numerical features, providing a comprehensive view of their statistical </a:t>
            </a:r>
            <a:r>
              <a:rPr lang="en-US" sz="1200" dirty="0">
                <a:solidFill>
                  <a:srgbClr val="4A4A45"/>
                </a:solidFill>
                <a:latin typeface="Times New Roman" panose="02020603050405020304" pitchFamily="18" charset="0"/>
                <a:ea typeface="Lato" pitchFamily="34" charset="-122"/>
                <a:cs typeface="Times New Roman" panose="02020603050405020304" pitchFamily="18" charset="0"/>
              </a:rPr>
              <a:t>spread.</a:t>
            </a:r>
            <a:endParaRPr lang="en-US" sz="1200" dirty="0">
              <a:latin typeface="Times New Roman" panose="02020603050405020304" pitchFamily="18" charset="0"/>
              <a:cs typeface="Times New Roman" panose="02020603050405020304" pitchFamily="18" charset="0"/>
            </a:endParaRPr>
          </a:p>
        </p:txBody>
      </p:sp>
      <p:sp>
        <p:nvSpPr>
          <p:cNvPr id="21" name="Shape 19"/>
          <p:cNvSpPr/>
          <p:nvPr/>
        </p:nvSpPr>
        <p:spPr>
          <a:xfrm>
            <a:off x="2336244" y="5391507"/>
            <a:ext cx="9957911" cy="2294692"/>
          </a:xfrm>
          <a:prstGeom prst="roundRect">
            <a:avLst>
              <a:gd name="adj" fmla="val 1029"/>
            </a:avLst>
          </a:prstGeom>
          <a:noFill/>
          <a:ln w="7620">
            <a:solidFill>
              <a:srgbClr val="000000">
                <a:alpha val="8000"/>
              </a:srgbClr>
            </a:solidFill>
            <a:prstDash val="solid"/>
          </a:ln>
        </p:spPr>
      </p:sp>
      <p:sp>
        <p:nvSpPr>
          <p:cNvPr id="22" name="Shape 20"/>
          <p:cNvSpPr/>
          <p:nvPr/>
        </p:nvSpPr>
        <p:spPr>
          <a:xfrm>
            <a:off x="2359104" y="5590521"/>
            <a:ext cx="9942671" cy="455890"/>
          </a:xfrm>
          <a:prstGeom prst="rect">
            <a:avLst/>
          </a:prstGeom>
          <a:solidFill>
            <a:srgbClr val="FFFFFF">
              <a:alpha val="4000"/>
            </a:srgbClr>
          </a:solidFill>
          <a:ln/>
        </p:spPr>
      </p:sp>
      <p:sp>
        <p:nvSpPr>
          <p:cNvPr id="23" name="Text 21"/>
          <p:cNvSpPr/>
          <p:nvPr/>
        </p:nvSpPr>
        <p:spPr>
          <a:xfrm>
            <a:off x="2501265" y="5501164"/>
            <a:ext cx="216705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Discounted_Price</a:t>
            </a:r>
            <a:endParaRPr lang="en-US" sz="1200" dirty="0"/>
          </a:p>
        </p:txBody>
      </p:sp>
      <p:sp>
        <p:nvSpPr>
          <p:cNvPr id="24" name="Text 22"/>
          <p:cNvSpPr/>
          <p:nvPr/>
        </p:nvSpPr>
        <p:spPr>
          <a:xfrm>
            <a:off x="4990743" y="5501164"/>
            <a:ext cx="216324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37990</a:t>
            </a:r>
            <a:endParaRPr lang="en-US" sz="1200" dirty="0"/>
          </a:p>
        </p:txBody>
      </p:sp>
      <p:sp>
        <p:nvSpPr>
          <p:cNvPr id="25" name="Text 23"/>
          <p:cNvSpPr/>
          <p:nvPr/>
        </p:nvSpPr>
        <p:spPr>
          <a:xfrm>
            <a:off x="7476411" y="5501164"/>
            <a:ext cx="216324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56877</a:t>
            </a:r>
            <a:endParaRPr lang="en-US" sz="1200" dirty="0"/>
          </a:p>
        </p:txBody>
      </p:sp>
      <p:sp>
        <p:nvSpPr>
          <p:cNvPr id="26" name="Text 24"/>
          <p:cNvSpPr/>
          <p:nvPr/>
        </p:nvSpPr>
        <p:spPr>
          <a:xfrm>
            <a:off x="9962078" y="5501164"/>
            <a:ext cx="216705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18887</a:t>
            </a:r>
            <a:endParaRPr lang="en-US" sz="1200" dirty="0"/>
          </a:p>
        </p:txBody>
      </p:sp>
      <p:sp>
        <p:nvSpPr>
          <p:cNvPr id="27" name="Shape 25"/>
          <p:cNvSpPr/>
          <p:nvPr/>
        </p:nvSpPr>
        <p:spPr>
          <a:xfrm>
            <a:off x="2359104" y="6133981"/>
            <a:ext cx="9942671" cy="455890"/>
          </a:xfrm>
          <a:prstGeom prst="rect">
            <a:avLst/>
          </a:prstGeom>
          <a:solidFill>
            <a:srgbClr val="000000">
              <a:alpha val="4000"/>
            </a:srgbClr>
          </a:solidFill>
          <a:ln/>
        </p:spPr>
      </p:sp>
      <p:sp>
        <p:nvSpPr>
          <p:cNvPr id="28" name="Text 26"/>
          <p:cNvSpPr/>
          <p:nvPr/>
        </p:nvSpPr>
        <p:spPr>
          <a:xfrm>
            <a:off x="2501265" y="5957054"/>
            <a:ext cx="216705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Discount</a:t>
            </a:r>
            <a:endParaRPr lang="en-US" sz="1200" dirty="0"/>
          </a:p>
        </p:txBody>
      </p:sp>
      <p:sp>
        <p:nvSpPr>
          <p:cNvPr id="29" name="Text 27"/>
          <p:cNvSpPr/>
          <p:nvPr/>
        </p:nvSpPr>
        <p:spPr>
          <a:xfrm>
            <a:off x="4990743" y="5957054"/>
            <a:ext cx="216324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23</a:t>
            </a:r>
            <a:endParaRPr lang="en-US" sz="1200" dirty="0"/>
          </a:p>
        </p:txBody>
      </p:sp>
      <p:sp>
        <p:nvSpPr>
          <p:cNvPr id="30" name="Text 28"/>
          <p:cNvSpPr/>
          <p:nvPr/>
        </p:nvSpPr>
        <p:spPr>
          <a:xfrm>
            <a:off x="7476411" y="5957054"/>
            <a:ext cx="216324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41.75</a:t>
            </a:r>
            <a:endParaRPr lang="en-US" sz="1200" dirty="0"/>
          </a:p>
        </p:txBody>
      </p:sp>
      <p:sp>
        <p:nvSpPr>
          <p:cNvPr id="31" name="Text 29"/>
          <p:cNvSpPr/>
          <p:nvPr/>
        </p:nvSpPr>
        <p:spPr>
          <a:xfrm>
            <a:off x="9962078" y="5957054"/>
            <a:ext cx="216705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18.75</a:t>
            </a:r>
            <a:endParaRPr lang="en-US" sz="1200" dirty="0"/>
          </a:p>
        </p:txBody>
      </p:sp>
      <p:sp>
        <p:nvSpPr>
          <p:cNvPr id="32" name="Shape 30"/>
          <p:cNvSpPr/>
          <p:nvPr/>
        </p:nvSpPr>
        <p:spPr>
          <a:xfrm>
            <a:off x="2461855" y="5942342"/>
            <a:ext cx="9942671" cy="455890"/>
          </a:xfrm>
          <a:prstGeom prst="rect">
            <a:avLst/>
          </a:prstGeom>
          <a:solidFill>
            <a:srgbClr val="FFFFFF">
              <a:alpha val="4000"/>
            </a:srgbClr>
          </a:solidFill>
          <a:ln/>
        </p:spPr>
      </p:sp>
      <p:sp>
        <p:nvSpPr>
          <p:cNvPr id="33" name="Text 31"/>
          <p:cNvSpPr/>
          <p:nvPr/>
        </p:nvSpPr>
        <p:spPr>
          <a:xfrm>
            <a:off x="2501265" y="6412944"/>
            <a:ext cx="216705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Rating</a:t>
            </a:r>
            <a:endParaRPr lang="en-US" sz="1200" dirty="0"/>
          </a:p>
        </p:txBody>
      </p:sp>
      <p:sp>
        <p:nvSpPr>
          <p:cNvPr id="34" name="Text 32"/>
          <p:cNvSpPr/>
          <p:nvPr/>
        </p:nvSpPr>
        <p:spPr>
          <a:xfrm>
            <a:off x="4990743" y="6412944"/>
            <a:ext cx="216324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4.1</a:t>
            </a:r>
            <a:endParaRPr lang="en-US" sz="1200" dirty="0"/>
          </a:p>
        </p:txBody>
      </p:sp>
      <p:sp>
        <p:nvSpPr>
          <p:cNvPr id="35" name="Text 33"/>
          <p:cNvSpPr/>
          <p:nvPr/>
        </p:nvSpPr>
        <p:spPr>
          <a:xfrm>
            <a:off x="7476411" y="6412944"/>
            <a:ext cx="216324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4.4</a:t>
            </a:r>
            <a:endParaRPr lang="en-US" sz="1200" dirty="0"/>
          </a:p>
        </p:txBody>
      </p:sp>
      <p:sp>
        <p:nvSpPr>
          <p:cNvPr id="36" name="Text 34"/>
          <p:cNvSpPr/>
          <p:nvPr/>
        </p:nvSpPr>
        <p:spPr>
          <a:xfrm>
            <a:off x="9962078" y="6412944"/>
            <a:ext cx="216705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0.3</a:t>
            </a:r>
            <a:endParaRPr lang="en-US" sz="1200" dirty="0"/>
          </a:p>
        </p:txBody>
      </p:sp>
      <p:sp>
        <p:nvSpPr>
          <p:cNvPr id="38" name="Text 36"/>
          <p:cNvSpPr/>
          <p:nvPr/>
        </p:nvSpPr>
        <p:spPr>
          <a:xfrm>
            <a:off x="2501265" y="6868835"/>
            <a:ext cx="2167057" cy="251817"/>
          </a:xfrm>
          <a:prstGeom prst="rect">
            <a:avLst/>
          </a:prstGeom>
          <a:noFill/>
          <a:ln/>
        </p:spPr>
        <p:txBody>
          <a:bodyPr wrap="none" lIns="0" tIns="0" rIns="0" bIns="0" rtlCol="0" anchor="t"/>
          <a:lstStyle/>
          <a:p>
            <a:pPr marL="0" indent="0" algn="l">
              <a:lnSpc>
                <a:spcPts val="1950"/>
              </a:lnSpc>
              <a:buNone/>
            </a:pPr>
            <a:endParaRPr lang="en-US" sz="1200" dirty="0"/>
          </a:p>
        </p:txBody>
      </p:sp>
      <p:sp>
        <p:nvSpPr>
          <p:cNvPr id="40" name="Text 38"/>
          <p:cNvSpPr/>
          <p:nvPr/>
        </p:nvSpPr>
        <p:spPr>
          <a:xfrm>
            <a:off x="7476411" y="6868835"/>
            <a:ext cx="2163247" cy="251817"/>
          </a:xfrm>
          <a:prstGeom prst="rect">
            <a:avLst/>
          </a:prstGeom>
          <a:noFill/>
          <a:ln/>
        </p:spPr>
        <p:txBody>
          <a:bodyPr wrap="none" lIns="0" tIns="0" rIns="0" bIns="0" rtlCol="0" anchor="t"/>
          <a:lstStyle/>
          <a:p>
            <a:pPr marL="0" indent="0" algn="l">
              <a:lnSpc>
                <a:spcPts val="1950"/>
              </a:lnSpc>
              <a:buNone/>
            </a:pPr>
            <a:endParaRPr lang="en-US" sz="1200" dirty="0"/>
          </a:p>
        </p:txBody>
      </p:sp>
      <p:sp>
        <p:nvSpPr>
          <p:cNvPr id="41" name="Text 39"/>
          <p:cNvSpPr/>
          <p:nvPr/>
        </p:nvSpPr>
        <p:spPr>
          <a:xfrm>
            <a:off x="9962078" y="6868835"/>
            <a:ext cx="216705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21</a:t>
            </a:r>
            <a:endParaRPr lang="en-US" sz="1200" dirty="0"/>
          </a:p>
        </p:txBody>
      </p:sp>
      <p:sp>
        <p:nvSpPr>
          <p:cNvPr id="42" name="Shape 40"/>
          <p:cNvSpPr/>
          <p:nvPr/>
        </p:nvSpPr>
        <p:spPr>
          <a:xfrm>
            <a:off x="2343864" y="7222688"/>
            <a:ext cx="9942671" cy="455890"/>
          </a:xfrm>
          <a:prstGeom prst="rect">
            <a:avLst/>
          </a:prstGeom>
          <a:solidFill>
            <a:srgbClr val="FFFFFF">
              <a:alpha val="4000"/>
            </a:srgbClr>
          </a:solidFill>
          <a:ln/>
        </p:spPr>
      </p:sp>
      <p:sp>
        <p:nvSpPr>
          <p:cNvPr id="43" name="Text 41"/>
          <p:cNvSpPr/>
          <p:nvPr/>
        </p:nvSpPr>
        <p:spPr>
          <a:xfrm>
            <a:off x="2501265" y="7324725"/>
            <a:ext cx="216705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Reviews_Count</a:t>
            </a:r>
            <a:endParaRPr lang="en-US" sz="1200" dirty="0"/>
          </a:p>
        </p:txBody>
      </p:sp>
      <p:sp>
        <p:nvSpPr>
          <p:cNvPr id="44" name="Text 42"/>
          <p:cNvSpPr/>
          <p:nvPr/>
        </p:nvSpPr>
        <p:spPr>
          <a:xfrm>
            <a:off x="4990743" y="7324725"/>
            <a:ext cx="216324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224.25</a:t>
            </a:r>
            <a:endParaRPr lang="en-US" sz="1200" dirty="0"/>
          </a:p>
        </p:txBody>
      </p:sp>
      <p:sp>
        <p:nvSpPr>
          <p:cNvPr id="45" name="Text 43"/>
          <p:cNvSpPr/>
          <p:nvPr/>
        </p:nvSpPr>
        <p:spPr>
          <a:xfrm>
            <a:off x="7476411" y="7324725"/>
            <a:ext cx="216324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2345</a:t>
            </a:r>
            <a:endParaRPr lang="en-US" sz="1200" dirty="0"/>
          </a:p>
        </p:txBody>
      </p:sp>
      <p:sp>
        <p:nvSpPr>
          <p:cNvPr id="46" name="Text 44"/>
          <p:cNvSpPr/>
          <p:nvPr/>
        </p:nvSpPr>
        <p:spPr>
          <a:xfrm>
            <a:off x="9962078" y="7324725"/>
            <a:ext cx="2167057" cy="251817"/>
          </a:xfrm>
          <a:prstGeom prst="rect">
            <a:avLst/>
          </a:prstGeom>
          <a:noFill/>
          <a:ln/>
        </p:spPr>
        <p:txBody>
          <a:bodyPr wrap="none" lIns="0" tIns="0" rIns="0" bIns="0" rtlCol="0" anchor="t"/>
          <a:lstStyle/>
          <a:p>
            <a:pPr marL="0" indent="0" algn="l">
              <a:lnSpc>
                <a:spcPts val="1950"/>
              </a:lnSpc>
              <a:buNone/>
            </a:pPr>
            <a:r>
              <a:rPr lang="en-US" sz="1200" dirty="0">
                <a:solidFill>
                  <a:srgbClr val="4A4A45"/>
                </a:solidFill>
                <a:latin typeface="Lato" pitchFamily="34" charset="0"/>
                <a:ea typeface="Lato" pitchFamily="34" charset="-122"/>
                <a:cs typeface="Lato" pitchFamily="34" charset="-120"/>
              </a:rPr>
              <a:t>2120.75</a:t>
            </a:r>
            <a:endParaRPr lang="en-US" sz="1200" dirty="0"/>
          </a:p>
        </p:txBody>
      </p:sp>
      <p:pic>
        <p:nvPicPr>
          <p:cNvPr id="37" name="Picture 36" descr="A black and red text&#10;&#10;AI-generated content may be incorrect.">
            <a:extLst>
              <a:ext uri="{FF2B5EF4-FFF2-40B4-BE49-F238E27FC236}">
                <a16:creationId xmlns:a16="http://schemas.microsoft.com/office/drawing/2014/main" id="{B7364ADD-E0BC-701F-AC18-689C7692F6F6}"/>
              </a:ext>
            </a:extLst>
          </p:cNvPr>
          <p:cNvPicPr>
            <a:picLocks noChangeAspect="1"/>
          </p:cNvPicPr>
          <p:nvPr/>
        </p:nvPicPr>
        <p:blipFill>
          <a:blip r:embed="rId3"/>
          <a:stretch>
            <a:fillRect/>
          </a:stretch>
        </p:blipFill>
        <p:spPr>
          <a:xfrm>
            <a:off x="10448591" y="7351120"/>
            <a:ext cx="4013549" cy="8300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red text&#10;&#10;AI-generated content may be incorrect.">
            <a:extLst>
              <a:ext uri="{FF2B5EF4-FFF2-40B4-BE49-F238E27FC236}">
                <a16:creationId xmlns:a16="http://schemas.microsoft.com/office/drawing/2014/main" id="{8517766B-0F73-7B0B-0362-C442FA1B1868}"/>
              </a:ext>
            </a:extLst>
          </p:cNvPr>
          <p:cNvPicPr>
            <a:picLocks noChangeAspect="1"/>
          </p:cNvPicPr>
          <p:nvPr/>
        </p:nvPicPr>
        <p:blipFill>
          <a:blip r:embed="rId2"/>
          <a:stretch>
            <a:fillRect/>
          </a:stretch>
        </p:blipFill>
        <p:spPr>
          <a:xfrm>
            <a:off x="10067925" y="7305675"/>
            <a:ext cx="4562475" cy="923925"/>
          </a:xfrm>
          <a:prstGeom prst="rect">
            <a:avLst/>
          </a:prstGeom>
        </p:spPr>
      </p:pic>
      <p:pic>
        <p:nvPicPr>
          <p:cNvPr id="4" name="Picture 3">
            <a:extLst>
              <a:ext uri="{FF2B5EF4-FFF2-40B4-BE49-F238E27FC236}">
                <a16:creationId xmlns:a16="http://schemas.microsoft.com/office/drawing/2014/main" id="{4B5B4713-2B3E-ECB6-550C-2FE3C9EC2A63}"/>
              </a:ext>
            </a:extLst>
          </p:cNvPr>
          <p:cNvPicPr>
            <a:picLocks noChangeAspect="1"/>
          </p:cNvPicPr>
          <p:nvPr/>
        </p:nvPicPr>
        <p:blipFill>
          <a:blip r:embed="rId3"/>
          <a:stretch>
            <a:fillRect/>
          </a:stretch>
        </p:blipFill>
        <p:spPr>
          <a:xfrm>
            <a:off x="627797" y="1148576"/>
            <a:ext cx="6209731" cy="3546253"/>
          </a:xfrm>
          <a:prstGeom prst="rect">
            <a:avLst/>
          </a:prstGeom>
        </p:spPr>
      </p:pic>
      <p:pic>
        <p:nvPicPr>
          <p:cNvPr id="6" name="Picture 5">
            <a:extLst>
              <a:ext uri="{FF2B5EF4-FFF2-40B4-BE49-F238E27FC236}">
                <a16:creationId xmlns:a16="http://schemas.microsoft.com/office/drawing/2014/main" id="{27506A68-09A2-6B8E-F4F0-90CD458903DA}"/>
              </a:ext>
            </a:extLst>
          </p:cNvPr>
          <p:cNvPicPr>
            <a:picLocks noChangeAspect="1"/>
          </p:cNvPicPr>
          <p:nvPr/>
        </p:nvPicPr>
        <p:blipFill>
          <a:blip r:embed="rId4"/>
          <a:stretch>
            <a:fillRect/>
          </a:stretch>
        </p:blipFill>
        <p:spPr>
          <a:xfrm>
            <a:off x="6837528" y="1195512"/>
            <a:ext cx="6960359" cy="3546253"/>
          </a:xfrm>
          <a:prstGeom prst="rect">
            <a:avLst/>
          </a:prstGeom>
        </p:spPr>
      </p:pic>
      <p:sp>
        <p:nvSpPr>
          <p:cNvPr id="9" name="TextBox 8">
            <a:extLst>
              <a:ext uri="{FF2B5EF4-FFF2-40B4-BE49-F238E27FC236}">
                <a16:creationId xmlns:a16="http://schemas.microsoft.com/office/drawing/2014/main" id="{B4AEB117-4F95-1D1A-EF6D-0A1495131FB6}"/>
              </a:ext>
            </a:extLst>
          </p:cNvPr>
          <p:cNvSpPr txBox="1"/>
          <p:nvPr/>
        </p:nvSpPr>
        <p:spPr>
          <a:xfrm>
            <a:off x="832513" y="5301142"/>
            <a:ext cx="7315200" cy="230832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Price data shows several extreme high values far above the range.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distribution is highly right-skewed, with a few premium products affecting the spread.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average price is inflated due to the presence of these outlier values.</a:t>
            </a:r>
          </a:p>
        </p:txBody>
      </p:sp>
      <p:sp>
        <p:nvSpPr>
          <p:cNvPr id="10" name="TextBox 9">
            <a:extLst>
              <a:ext uri="{FF2B5EF4-FFF2-40B4-BE49-F238E27FC236}">
                <a16:creationId xmlns:a16="http://schemas.microsoft.com/office/drawing/2014/main" id="{C93AC091-221E-79C5-785C-587A36A98532}"/>
              </a:ext>
            </a:extLst>
          </p:cNvPr>
          <p:cNvSpPr txBox="1"/>
          <p:nvPr/>
        </p:nvSpPr>
        <p:spPr>
          <a:xfrm>
            <a:off x="832513" y="4694830"/>
            <a:ext cx="2249110" cy="738664"/>
          </a:xfrm>
          <a:prstGeom prst="rect">
            <a:avLst/>
          </a:prstGeom>
          <a:noFill/>
        </p:spPr>
        <p:txBody>
          <a:bodyPr wrap="square" rtlCol="0">
            <a:spAutoFit/>
          </a:bodyPr>
          <a:lstStyle/>
          <a:p>
            <a:r>
              <a:rPr lang="en-US" sz="2400" b="1" dirty="0">
                <a:latin typeface="Times New Roman" panose="02020603050405020304" pitchFamily="18" charset="0"/>
                <a:ea typeface="Calibri" panose="020F0502020204030204" pitchFamily="34" charset="0"/>
                <a:cs typeface="Times New Roman" panose="02020603050405020304" pitchFamily="18" charset="0"/>
              </a:rPr>
              <a:t>Observation</a:t>
            </a:r>
          </a:p>
          <a:p>
            <a:endParaRPr lang="en-IN" dirty="0"/>
          </a:p>
        </p:txBody>
      </p:sp>
      <p:sp>
        <p:nvSpPr>
          <p:cNvPr id="11" name="TextBox 10">
            <a:extLst>
              <a:ext uri="{FF2B5EF4-FFF2-40B4-BE49-F238E27FC236}">
                <a16:creationId xmlns:a16="http://schemas.microsoft.com/office/drawing/2014/main" id="{3D86C97C-740A-B2FC-0D6C-5CF647B51A73}"/>
              </a:ext>
            </a:extLst>
          </p:cNvPr>
          <p:cNvSpPr txBox="1"/>
          <p:nvPr/>
        </p:nvSpPr>
        <p:spPr>
          <a:xfrm>
            <a:off x="5405418" y="327746"/>
            <a:ext cx="3273653"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Checking outliers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0344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CE9A8D-2825-802F-87E2-B5459381A8D6}"/>
              </a:ext>
            </a:extLst>
          </p:cNvPr>
          <p:cNvPicPr>
            <a:picLocks noChangeAspect="1"/>
          </p:cNvPicPr>
          <p:nvPr/>
        </p:nvPicPr>
        <p:blipFill>
          <a:blip r:embed="rId2"/>
          <a:stretch>
            <a:fillRect/>
          </a:stretch>
        </p:blipFill>
        <p:spPr>
          <a:xfrm>
            <a:off x="7056924" y="1624085"/>
            <a:ext cx="6518293" cy="3914874"/>
          </a:xfrm>
          <a:prstGeom prst="rect">
            <a:avLst/>
          </a:prstGeom>
          <a:ln>
            <a:solidFill>
              <a:schemeClr val="tx1"/>
            </a:solidFill>
          </a:ln>
        </p:spPr>
      </p:pic>
      <p:pic>
        <p:nvPicPr>
          <p:cNvPr id="5" name="Picture 4">
            <a:extLst>
              <a:ext uri="{FF2B5EF4-FFF2-40B4-BE49-F238E27FC236}">
                <a16:creationId xmlns:a16="http://schemas.microsoft.com/office/drawing/2014/main" id="{DA7F8F04-9575-8720-B9D4-4BA0239DD811}"/>
              </a:ext>
            </a:extLst>
          </p:cNvPr>
          <p:cNvPicPr>
            <a:picLocks noChangeAspect="1"/>
          </p:cNvPicPr>
          <p:nvPr/>
        </p:nvPicPr>
        <p:blipFill>
          <a:blip r:embed="rId3"/>
          <a:stretch>
            <a:fillRect/>
          </a:stretch>
        </p:blipFill>
        <p:spPr>
          <a:xfrm>
            <a:off x="0" y="1624084"/>
            <a:ext cx="6654650" cy="3914874"/>
          </a:xfrm>
          <a:prstGeom prst="rect">
            <a:avLst/>
          </a:prstGeom>
          <a:ln>
            <a:solidFill>
              <a:schemeClr val="tx1"/>
            </a:solidFill>
          </a:ln>
        </p:spPr>
      </p:pic>
      <p:pic>
        <p:nvPicPr>
          <p:cNvPr id="6" name="Picture 5" descr="A black and red text&#10;&#10;AI-generated content may be incorrect.">
            <a:extLst>
              <a:ext uri="{FF2B5EF4-FFF2-40B4-BE49-F238E27FC236}">
                <a16:creationId xmlns:a16="http://schemas.microsoft.com/office/drawing/2014/main" id="{DB30983F-3CD8-D7B8-761A-28AB47B14646}"/>
              </a:ext>
            </a:extLst>
          </p:cNvPr>
          <p:cNvPicPr>
            <a:picLocks noChangeAspect="1"/>
          </p:cNvPicPr>
          <p:nvPr/>
        </p:nvPicPr>
        <p:blipFill>
          <a:blip r:embed="rId4"/>
          <a:stretch>
            <a:fillRect/>
          </a:stretch>
        </p:blipFill>
        <p:spPr>
          <a:xfrm>
            <a:off x="10813514" y="7384148"/>
            <a:ext cx="3816886" cy="830056"/>
          </a:xfrm>
          <a:prstGeom prst="rect">
            <a:avLst/>
          </a:prstGeom>
        </p:spPr>
      </p:pic>
      <p:sp>
        <p:nvSpPr>
          <p:cNvPr id="9" name="TextBox 8">
            <a:extLst>
              <a:ext uri="{FF2B5EF4-FFF2-40B4-BE49-F238E27FC236}">
                <a16:creationId xmlns:a16="http://schemas.microsoft.com/office/drawing/2014/main" id="{9F4BF07C-FA74-59A7-4955-2CC39060AE10}"/>
              </a:ext>
            </a:extLst>
          </p:cNvPr>
          <p:cNvSpPr txBox="1"/>
          <p:nvPr/>
        </p:nvSpPr>
        <p:spPr>
          <a:xfrm>
            <a:off x="129654" y="5929761"/>
            <a:ext cx="7383438" cy="461665"/>
          </a:xfrm>
          <a:prstGeom prst="rect">
            <a:avLst/>
          </a:prstGeom>
          <a:noFill/>
        </p:spPr>
        <p:txBody>
          <a:bodyPr wrap="square">
            <a:spAutoFit/>
          </a:bodyPr>
          <a:lstStyle/>
          <a:p>
            <a:r>
              <a:rPr lang="en-US" sz="2400" b="1" dirty="0">
                <a:latin typeface="Times New Roman" panose="02020603050405020304" pitchFamily="18" charset="0"/>
                <a:ea typeface="Calibri" panose="020F0502020204030204" pitchFamily="34" charset="0"/>
                <a:cs typeface="Times New Roman" panose="02020603050405020304" pitchFamily="18" charset="0"/>
              </a:rPr>
              <a:t>Observation</a:t>
            </a:r>
          </a:p>
        </p:txBody>
      </p:sp>
      <p:sp>
        <p:nvSpPr>
          <p:cNvPr id="13" name="TextBox 12">
            <a:extLst>
              <a:ext uri="{FF2B5EF4-FFF2-40B4-BE49-F238E27FC236}">
                <a16:creationId xmlns:a16="http://schemas.microsoft.com/office/drawing/2014/main" id="{33641A9B-A4DF-4D97-1275-48B30085BDB6}"/>
              </a:ext>
            </a:extLst>
          </p:cNvPr>
          <p:cNvSpPr txBox="1"/>
          <p:nvPr/>
        </p:nvSpPr>
        <p:spPr>
          <a:xfrm>
            <a:off x="395784" y="6492039"/>
            <a:ext cx="10800040" cy="1015663"/>
          </a:xfrm>
          <a:prstGeom prst="rect">
            <a:avLst/>
          </a:prstGeom>
          <a:noFill/>
        </p:spPr>
        <p:txBody>
          <a:bodyPr wrap="square">
            <a:spAutoFi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price distribution becomes more balanced and concentrated within a normal range.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Skewness is reduced, making the data more suitable for analysis and modeling.</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mean and median prices become closer, giving a more realistic picture of typical product prices.</a:t>
            </a:r>
          </a:p>
        </p:txBody>
      </p:sp>
      <p:sp>
        <p:nvSpPr>
          <p:cNvPr id="14" name="TextBox 13">
            <a:extLst>
              <a:ext uri="{FF2B5EF4-FFF2-40B4-BE49-F238E27FC236}">
                <a16:creationId xmlns:a16="http://schemas.microsoft.com/office/drawing/2014/main" id="{C9024A12-EEC1-9F16-A340-4250DC70B6BE}"/>
              </a:ext>
            </a:extLst>
          </p:cNvPr>
          <p:cNvSpPr txBox="1"/>
          <p:nvPr/>
        </p:nvSpPr>
        <p:spPr>
          <a:xfrm>
            <a:off x="4455394" y="274134"/>
            <a:ext cx="572583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After removing  outliers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097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865914" y="278543"/>
            <a:ext cx="7253049" cy="433983"/>
          </a:xfrm>
          <a:prstGeom prst="rect">
            <a:avLst/>
          </a:prstGeom>
          <a:noFill/>
          <a:ln/>
        </p:spPr>
        <p:txBody>
          <a:bodyPr wrap="none" lIns="0" tIns="0" rIns="0" bIns="0" rtlCol="0" anchor="t"/>
          <a:lstStyle/>
          <a:p>
            <a:pPr marL="0" indent="0" algn="l">
              <a:lnSpc>
                <a:spcPts val="3400"/>
              </a:lnSpc>
              <a:buNone/>
            </a:pPr>
            <a:r>
              <a:rPr lang="en-US" sz="3200" b="1" dirty="0">
                <a:solidFill>
                  <a:srgbClr val="282824"/>
                </a:solidFill>
                <a:latin typeface="Times New Roman" panose="02020603050405020304" pitchFamily="18" charset="0"/>
                <a:ea typeface="Lato Bold" pitchFamily="34" charset="-122"/>
                <a:cs typeface="Times New Roman" panose="02020603050405020304" pitchFamily="18" charset="0"/>
              </a:rPr>
              <a:t>Bivariate Analysis: Price, Discount, and Ratings</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296397" y="956559"/>
            <a:ext cx="13809896" cy="555396"/>
          </a:xfrm>
          <a:prstGeom prst="rect">
            <a:avLst/>
          </a:prstGeom>
          <a:noFill/>
          <a:ln/>
        </p:spPr>
        <p:txBody>
          <a:bodyPr wrap="square" lIns="0" tIns="0" rIns="0" bIns="0" rtlCol="0" anchor="t"/>
          <a:lstStyle/>
          <a:p>
            <a:pPr marL="0" indent="0" algn="l">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Bivariate analysis explores the relationships between pairs of variables, offering deeper</a:t>
            </a:r>
          </a:p>
          <a:p>
            <a:pPr marL="0" indent="0" algn="l">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insights into how discounted prices correlate with ratings and discounts.</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497704" y="2269100"/>
            <a:ext cx="2170152" cy="271224"/>
          </a:xfrm>
          <a:prstGeom prst="rect">
            <a:avLst/>
          </a:prstGeom>
          <a:noFill/>
          <a:ln/>
        </p:spPr>
        <p:txBody>
          <a:bodyPr wrap="none" lIns="0" tIns="0" rIns="0" bIns="0" rtlCol="0" anchor="t"/>
          <a:lstStyle/>
          <a:p>
            <a:pPr marL="0" indent="0" algn="l">
              <a:lnSpc>
                <a:spcPts val="2100"/>
              </a:lnSpc>
              <a:buNone/>
            </a:pPr>
            <a:r>
              <a:rPr lang="en-US" sz="2400" b="1" dirty="0">
                <a:solidFill>
                  <a:srgbClr val="4A4A45"/>
                </a:solidFill>
                <a:latin typeface="Times New Roman" panose="02020603050405020304" pitchFamily="18" charset="0"/>
                <a:ea typeface="Lato Bold" pitchFamily="34" charset="-122"/>
                <a:cs typeface="Times New Roman" panose="02020603050405020304" pitchFamily="18" charset="0"/>
              </a:rPr>
              <a:t>Price vs. Discount</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413769" y="3136893"/>
            <a:ext cx="4526221" cy="1658131"/>
          </a:xfrm>
          <a:prstGeom prst="rect">
            <a:avLst/>
          </a:prstGeom>
          <a:noFill/>
          <a:ln/>
        </p:spPr>
        <p:txBody>
          <a:bodyPr wrap="square" lIns="0" tIns="0" rIns="0" bIns="0" rtlCol="0" anchor="t"/>
          <a:lstStyle/>
          <a:p>
            <a:pPr marL="0" indent="0" algn="just">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A scatter plot reveals a general</a:t>
            </a:r>
          </a:p>
          <a:p>
            <a:pPr marL="0" indent="0" algn="just">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trend where higher discounted</a:t>
            </a:r>
          </a:p>
          <a:p>
            <a:pPr marL="0" indent="0" algn="just">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prices are associated with higher</a:t>
            </a:r>
          </a:p>
          <a:p>
            <a:pPr marL="0" indent="0" algn="just">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discounts, though with</a:t>
            </a:r>
          </a:p>
          <a:p>
            <a:pPr marL="0" indent="0" algn="just">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considerable variability. This</a:t>
            </a:r>
          </a:p>
          <a:p>
            <a:pPr marL="0" indent="0" algn="just">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suggests that more expensive</a:t>
            </a:r>
          </a:p>
          <a:p>
            <a:pPr marL="0" indent="0" algn="just">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laptops might also offer higher</a:t>
            </a:r>
          </a:p>
          <a:p>
            <a:pPr marL="0" indent="0" algn="just">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percentage markdowns.</a:t>
            </a:r>
            <a:endParaRPr lang="en-US"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1A01E97-061B-F019-BE25-C28001DB4B5E}"/>
              </a:ext>
            </a:extLst>
          </p:cNvPr>
          <p:cNvSpPr txBox="1"/>
          <p:nvPr/>
        </p:nvSpPr>
        <p:spPr>
          <a:xfrm>
            <a:off x="11531600" y="5842000"/>
            <a:ext cx="184731" cy="369332"/>
          </a:xfrm>
          <a:prstGeom prst="rect">
            <a:avLst/>
          </a:prstGeom>
          <a:noFill/>
        </p:spPr>
        <p:txBody>
          <a:bodyPr wrap="none" rtlCol="0">
            <a:spAutoFit/>
          </a:bodyPr>
          <a:lstStyle/>
          <a:p>
            <a:endParaRPr lang="en-IN" dirty="0"/>
          </a:p>
        </p:txBody>
      </p:sp>
      <p:pic>
        <p:nvPicPr>
          <p:cNvPr id="18" name="Picture 17">
            <a:extLst>
              <a:ext uri="{FF2B5EF4-FFF2-40B4-BE49-F238E27FC236}">
                <a16:creationId xmlns:a16="http://schemas.microsoft.com/office/drawing/2014/main" id="{D8589C34-75A2-9D56-031D-A2404A0CFF6A}"/>
              </a:ext>
            </a:extLst>
          </p:cNvPr>
          <p:cNvPicPr>
            <a:picLocks noChangeAspect="1"/>
          </p:cNvPicPr>
          <p:nvPr/>
        </p:nvPicPr>
        <p:blipFill>
          <a:blip r:embed="rId3"/>
          <a:stretch>
            <a:fillRect/>
          </a:stretch>
        </p:blipFill>
        <p:spPr>
          <a:xfrm>
            <a:off x="5218443" y="2018268"/>
            <a:ext cx="9115561" cy="4541248"/>
          </a:xfrm>
          <a:prstGeom prst="rect">
            <a:avLst/>
          </a:prstGeom>
          <a:ln>
            <a:solidFill>
              <a:schemeClr val="tx1"/>
            </a:solidFill>
          </a:ln>
        </p:spPr>
      </p:pic>
      <p:pic>
        <p:nvPicPr>
          <p:cNvPr id="4" name="Picture 3" descr="A black and red text&#10;&#10;AI-generated content may be incorrect.">
            <a:extLst>
              <a:ext uri="{FF2B5EF4-FFF2-40B4-BE49-F238E27FC236}">
                <a16:creationId xmlns:a16="http://schemas.microsoft.com/office/drawing/2014/main" id="{6B0398D9-76AE-2820-2B89-89BEE4131438}"/>
              </a:ext>
            </a:extLst>
          </p:cNvPr>
          <p:cNvPicPr>
            <a:picLocks noChangeAspect="1"/>
          </p:cNvPicPr>
          <p:nvPr/>
        </p:nvPicPr>
        <p:blipFill>
          <a:blip r:embed="rId4"/>
          <a:stretch>
            <a:fillRect/>
          </a:stretch>
        </p:blipFill>
        <p:spPr>
          <a:xfrm>
            <a:off x="9857351" y="7177257"/>
            <a:ext cx="4562475" cy="923925"/>
          </a:xfrm>
          <a:prstGeom prst="rect">
            <a:avLst/>
          </a:prstGeom>
        </p:spPr>
      </p:pic>
      <p:sp>
        <p:nvSpPr>
          <p:cNvPr id="8" name="TextBox 7">
            <a:extLst>
              <a:ext uri="{FF2B5EF4-FFF2-40B4-BE49-F238E27FC236}">
                <a16:creationId xmlns:a16="http://schemas.microsoft.com/office/drawing/2014/main" id="{92CA8B35-0E55-47CF-9FA2-5F1FC1953B0E}"/>
              </a:ext>
            </a:extLst>
          </p:cNvPr>
          <p:cNvSpPr txBox="1"/>
          <p:nvPr/>
        </p:nvSpPr>
        <p:spPr>
          <a:xfrm>
            <a:off x="413769" y="5912453"/>
            <a:ext cx="7315200" cy="461665"/>
          </a:xfrm>
          <a:prstGeom prst="rect">
            <a:avLst/>
          </a:prstGeom>
          <a:noFill/>
        </p:spPr>
        <p:txBody>
          <a:bodyPr wrap="square">
            <a:spAutoFit/>
          </a:bodyPr>
          <a:lstStyle/>
          <a:p>
            <a:r>
              <a:rPr lang="en-US" sz="2400" b="1" dirty="0">
                <a:latin typeface="Times New Roman" panose="02020603050405020304" pitchFamily="18" charset="0"/>
                <a:ea typeface="Lato Bold" panose="020F0502020204030203" charset="0"/>
                <a:cs typeface="Times New Roman" panose="02020603050405020304" pitchFamily="18" charset="0"/>
              </a:rPr>
              <a:t>Observation</a:t>
            </a:r>
          </a:p>
        </p:txBody>
      </p:sp>
      <p:sp>
        <p:nvSpPr>
          <p:cNvPr id="10" name="TextBox 9">
            <a:extLst>
              <a:ext uri="{FF2B5EF4-FFF2-40B4-BE49-F238E27FC236}">
                <a16:creationId xmlns:a16="http://schemas.microsoft.com/office/drawing/2014/main" id="{AFEAFA41-43BF-F732-74EE-7A61289529C4}"/>
              </a:ext>
            </a:extLst>
          </p:cNvPr>
          <p:cNvSpPr txBox="1"/>
          <p:nvPr/>
        </p:nvSpPr>
        <p:spPr>
          <a:xfrm>
            <a:off x="310512" y="6863779"/>
            <a:ext cx="8925076" cy="1200329"/>
          </a:xfrm>
          <a:prstGeom prst="rect">
            <a:avLst/>
          </a:prstGeom>
          <a:noFill/>
        </p:spPr>
        <p:txBody>
          <a:bodyPr wrap="square">
            <a:sp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Most products fall in the lower price range with varying discounts.</a:t>
            </a:r>
          </a:p>
          <a:p>
            <a:pP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High-priced products are fewer and usually have lower discounts.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EE82E8-E70C-8070-AAE7-B2F6E2737BE5}"/>
              </a:ext>
            </a:extLst>
          </p:cNvPr>
          <p:cNvSpPr txBox="1"/>
          <p:nvPr/>
        </p:nvSpPr>
        <p:spPr>
          <a:xfrm>
            <a:off x="177420" y="622041"/>
            <a:ext cx="7315200" cy="398251"/>
          </a:xfrm>
          <a:prstGeom prst="rect">
            <a:avLst/>
          </a:prstGeom>
          <a:noFill/>
        </p:spPr>
        <p:txBody>
          <a:bodyPr wrap="square">
            <a:spAutoFit/>
          </a:bodyPr>
          <a:lstStyle/>
          <a:p>
            <a:pPr marL="0" indent="0" algn="l">
              <a:lnSpc>
                <a:spcPts val="2100"/>
              </a:lnSpc>
              <a:buNone/>
            </a:pPr>
            <a:r>
              <a:rPr lang="en-US" sz="3200" b="1" dirty="0">
                <a:solidFill>
                  <a:srgbClr val="4A4A45"/>
                </a:solidFill>
                <a:latin typeface="Times New Roman" panose="02020603050405020304" pitchFamily="18" charset="0"/>
                <a:ea typeface="Lato Bold" pitchFamily="34" charset="-122"/>
                <a:cs typeface="Times New Roman" panose="02020603050405020304" pitchFamily="18" charset="0"/>
              </a:rPr>
              <a:t>Rating Distribution</a:t>
            </a:r>
            <a:endParaRPr lang="en-US"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56E0929-2806-1C6C-4A84-851F7144B339}"/>
              </a:ext>
            </a:extLst>
          </p:cNvPr>
          <p:cNvSpPr txBox="1"/>
          <p:nvPr/>
        </p:nvSpPr>
        <p:spPr>
          <a:xfrm>
            <a:off x="288932" y="1247570"/>
            <a:ext cx="13618336" cy="1504579"/>
          </a:xfrm>
          <a:prstGeom prst="rect">
            <a:avLst/>
          </a:prstGeom>
          <a:noFill/>
        </p:spPr>
        <p:txBody>
          <a:bodyPr wrap="square">
            <a:spAutoFit/>
          </a:bodyPr>
          <a:lstStyle/>
          <a:p>
            <a:pPr marL="0" indent="0">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The rating distribution shows a peak at 4.3, indicating</a:t>
            </a:r>
          </a:p>
          <a:p>
            <a:pPr marL="0" indent="0">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that a significant portion of laptops receive favorable </a:t>
            </a:r>
          </a:p>
          <a:p>
            <a:pPr marL="0" indent="0">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customer reviews. This highlights product quality and</a:t>
            </a:r>
          </a:p>
          <a:p>
            <a:pPr marL="0" indent="0">
              <a:lnSpc>
                <a:spcPts val="215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customer satisfaction.</a:t>
            </a:r>
            <a:endParaRPr lang="en-US" sz="2400" dirty="0">
              <a:latin typeface="Times New Roman" panose="02020603050405020304" pitchFamily="18" charset="0"/>
              <a:cs typeface="Times New Roman" panose="02020603050405020304" pitchFamily="18" charset="0"/>
            </a:endParaRPr>
          </a:p>
          <a:p>
            <a:pPr marL="0" indent="0">
              <a:lnSpc>
                <a:spcPts val="2150"/>
              </a:lnSpc>
              <a:buNone/>
            </a:pPr>
            <a:endParaRPr lang="en-US"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09550F6-FEF2-616F-09B3-533EF1C44500}"/>
              </a:ext>
            </a:extLst>
          </p:cNvPr>
          <p:cNvPicPr>
            <a:picLocks noChangeAspect="1"/>
          </p:cNvPicPr>
          <p:nvPr/>
        </p:nvPicPr>
        <p:blipFill>
          <a:blip r:embed="rId2"/>
          <a:stretch>
            <a:fillRect/>
          </a:stretch>
        </p:blipFill>
        <p:spPr>
          <a:xfrm>
            <a:off x="7424382" y="2199055"/>
            <a:ext cx="6371374" cy="4580903"/>
          </a:xfrm>
          <a:prstGeom prst="rect">
            <a:avLst/>
          </a:prstGeom>
          <a:ln>
            <a:solidFill>
              <a:schemeClr val="tx1"/>
            </a:solidFill>
          </a:ln>
        </p:spPr>
      </p:pic>
      <p:sp>
        <p:nvSpPr>
          <p:cNvPr id="9" name="Rectangle 1">
            <a:extLst>
              <a:ext uri="{FF2B5EF4-FFF2-40B4-BE49-F238E27FC236}">
                <a16:creationId xmlns:a16="http://schemas.microsoft.com/office/drawing/2014/main" id="{E799D686-8C99-ADA9-62CB-96FFDDDCE607}"/>
              </a:ext>
            </a:extLst>
          </p:cNvPr>
          <p:cNvSpPr>
            <a:spLocks noChangeArrowheads="1"/>
          </p:cNvSpPr>
          <p:nvPr/>
        </p:nvSpPr>
        <p:spPr bwMode="auto">
          <a:xfrm>
            <a:off x="398557" y="3124065"/>
            <a:ext cx="637137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Most products/services have ratings clustered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around 3.5–4.5, indicating generally positive feedback.</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highest frequency occurs at around 4.0–4.4, showing that this is the most common rating.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Very few ratings are below 3.0 or above 4.5, suggesting extremes are rare.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distribution is right-skewed with a long tail toward higher ratings, implying more customers give high ratings.</a:t>
            </a:r>
          </a:p>
        </p:txBody>
      </p:sp>
      <p:sp>
        <p:nvSpPr>
          <p:cNvPr id="11" name="TextBox 10">
            <a:extLst>
              <a:ext uri="{FF2B5EF4-FFF2-40B4-BE49-F238E27FC236}">
                <a16:creationId xmlns:a16="http://schemas.microsoft.com/office/drawing/2014/main" id="{CAB60980-82D7-E2B2-4003-F82D54BDFE4F}"/>
              </a:ext>
            </a:extLst>
          </p:cNvPr>
          <p:cNvSpPr txBox="1"/>
          <p:nvPr/>
        </p:nvSpPr>
        <p:spPr>
          <a:xfrm>
            <a:off x="398557" y="2601825"/>
            <a:ext cx="7315200" cy="461665"/>
          </a:xfrm>
          <a:prstGeom prst="rect">
            <a:avLst/>
          </a:prstGeom>
          <a:noFill/>
        </p:spPr>
        <p:txBody>
          <a:bodyPr wrap="square">
            <a:spAutoFit/>
          </a:bodyPr>
          <a:lstStyle/>
          <a:p>
            <a:r>
              <a:rPr lang="en-US" sz="2400" b="1" dirty="0">
                <a:latin typeface="Times New Roman" panose="02020603050405020304" pitchFamily="18" charset="0"/>
                <a:ea typeface="Lato Bold" panose="020F0502020204030203" charset="0"/>
                <a:cs typeface="Times New Roman" panose="02020603050405020304" pitchFamily="18" charset="0"/>
              </a:rPr>
              <a:t>Observation</a:t>
            </a:r>
          </a:p>
        </p:txBody>
      </p:sp>
      <p:pic>
        <p:nvPicPr>
          <p:cNvPr id="4" name="Picture 3" descr="A black and red text&#10;&#10;AI-generated content may be incorrect.">
            <a:extLst>
              <a:ext uri="{FF2B5EF4-FFF2-40B4-BE49-F238E27FC236}">
                <a16:creationId xmlns:a16="http://schemas.microsoft.com/office/drawing/2014/main" id="{EC00A66C-69BE-2175-2F70-F80A05C9C36D}"/>
              </a:ext>
            </a:extLst>
          </p:cNvPr>
          <p:cNvPicPr>
            <a:picLocks noChangeAspect="1"/>
          </p:cNvPicPr>
          <p:nvPr/>
        </p:nvPicPr>
        <p:blipFill>
          <a:blip r:embed="rId3"/>
          <a:stretch>
            <a:fillRect/>
          </a:stretch>
        </p:blipFill>
        <p:spPr>
          <a:xfrm>
            <a:off x="10067925" y="7240846"/>
            <a:ext cx="4562475" cy="923925"/>
          </a:xfrm>
          <a:prstGeom prst="rect">
            <a:avLst/>
          </a:prstGeom>
        </p:spPr>
      </p:pic>
    </p:spTree>
    <p:extLst>
      <p:ext uri="{BB962C8B-B14F-4D97-AF65-F5344CB8AC3E}">
        <p14:creationId xmlns:p14="http://schemas.microsoft.com/office/powerpoint/2010/main" val="426829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F8FD7C-69F7-4575-B12E-AD405E332CEA}"/>
              </a:ext>
            </a:extLst>
          </p:cNvPr>
          <p:cNvSpPr txBox="1"/>
          <p:nvPr/>
        </p:nvSpPr>
        <p:spPr>
          <a:xfrm>
            <a:off x="241299" y="324048"/>
            <a:ext cx="7315200" cy="390492"/>
          </a:xfrm>
          <a:prstGeom prst="rect">
            <a:avLst/>
          </a:prstGeom>
          <a:noFill/>
        </p:spPr>
        <p:txBody>
          <a:bodyPr wrap="square">
            <a:spAutoFit/>
          </a:bodyPr>
          <a:lstStyle/>
          <a:p>
            <a:pPr marL="0" indent="0" algn="l">
              <a:lnSpc>
                <a:spcPts val="2100"/>
              </a:lnSpc>
              <a:buNone/>
            </a:pPr>
            <a:r>
              <a:rPr lang="en-US" sz="2800" b="1" dirty="0">
                <a:solidFill>
                  <a:srgbClr val="4A4A45"/>
                </a:solidFill>
                <a:latin typeface="Times New Roman" panose="02020603050405020304" pitchFamily="18" charset="0"/>
                <a:ea typeface="Lato Bold" panose="020F0502020204030203" charset="0"/>
                <a:cs typeface="Times New Roman" panose="02020603050405020304" pitchFamily="18" charset="0"/>
              </a:rPr>
              <a:t>Rating </a:t>
            </a:r>
            <a:r>
              <a:rPr lang="en-US" sz="3200" b="1" dirty="0">
                <a:solidFill>
                  <a:srgbClr val="4A4A45"/>
                </a:solidFill>
                <a:latin typeface="Times New Roman" panose="02020603050405020304" pitchFamily="18" charset="0"/>
                <a:ea typeface="Lato Bold" panose="020F0502020204030203" charset="0"/>
                <a:cs typeface="Times New Roman" panose="02020603050405020304" pitchFamily="18" charset="0"/>
              </a:rPr>
              <a:t>Trend</a:t>
            </a:r>
            <a:r>
              <a:rPr lang="en-US" sz="2800" b="1" dirty="0">
                <a:solidFill>
                  <a:srgbClr val="4A4A45"/>
                </a:solidFill>
                <a:latin typeface="Times New Roman" panose="02020603050405020304" pitchFamily="18" charset="0"/>
                <a:ea typeface="Lato Bold" panose="020F0502020204030203" charset="0"/>
                <a:cs typeface="Times New Roman" panose="02020603050405020304" pitchFamily="18" charset="0"/>
              </a:rPr>
              <a:t> Over Discounts</a:t>
            </a:r>
            <a:endParaRPr lang="en-US" sz="2800" dirty="0">
              <a:latin typeface="Times New Roman" panose="02020603050405020304" pitchFamily="18" charset="0"/>
              <a:ea typeface="Lato Bold" panose="020F0502020204030203" charset="0"/>
              <a:cs typeface="Times New Roman" panose="02020603050405020304" pitchFamily="18" charset="0"/>
            </a:endParaRPr>
          </a:p>
        </p:txBody>
      </p:sp>
      <p:sp>
        <p:nvSpPr>
          <p:cNvPr id="7" name="TextBox 6">
            <a:extLst>
              <a:ext uri="{FF2B5EF4-FFF2-40B4-BE49-F238E27FC236}">
                <a16:creationId xmlns:a16="http://schemas.microsoft.com/office/drawing/2014/main" id="{1FD1EFBC-DE81-5C4E-3A1B-B95BBEFFFAA6}"/>
              </a:ext>
            </a:extLst>
          </p:cNvPr>
          <p:cNvSpPr txBox="1"/>
          <p:nvPr/>
        </p:nvSpPr>
        <p:spPr>
          <a:xfrm>
            <a:off x="306396" y="835367"/>
            <a:ext cx="14324003" cy="1569660"/>
          </a:xfrm>
          <a:prstGeom prst="rect">
            <a:avLst/>
          </a:prstGeom>
          <a:noFill/>
        </p:spPr>
        <p:txBody>
          <a:bodyPr wrap="square">
            <a:spAutoFit/>
          </a:bodyPr>
          <a:lstStyle/>
          <a:p>
            <a:pPr marL="342900" indent="-342900">
              <a:buFont typeface="Wingdings" panose="05000000000000000000" pitchFamily="2" charset="2"/>
              <a:buChar char="Ø"/>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A line chart illustrates the relationship between discount percentages and average ratings. Certain discount tiers,</a:t>
            </a:r>
          </a:p>
          <a:p>
            <a:pPr marL="342900" indent="-342900">
              <a:buFont typeface="Wingdings" panose="05000000000000000000" pitchFamily="2" charset="2"/>
              <a:buChar char="Ø"/>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342900" indent="-342900">
              <a:buFont typeface="Wingdings" panose="05000000000000000000" pitchFamily="2" charset="2"/>
              <a:buChar char="Ø"/>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particularly around 38% and 47% off, show higher rating counts, hinting at customer preference for specific deals</a:t>
            </a:r>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2540D75-2E84-2E5D-0286-3151A7A527D4}"/>
              </a:ext>
            </a:extLst>
          </p:cNvPr>
          <p:cNvPicPr>
            <a:picLocks noChangeAspect="1"/>
          </p:cNvPicPr>
          <p:nvPr/>
        </p:nvPicPr>
        <p:blipFill>
          <a:blip r:embed="rId2"/>
          <a:stretch>
            <a:fillRect/>
          </a:stretch>
        </p:blipFill>
        <p:spPr>
          <a:xfrm>
            <a:off x="8297839" y="2631753"/>
            <a:ext cx="5961067" cy="4457553"/>
          </a:xfrm>
          <a:prstGeom prst="rect">
            <a:avLst/>
          </a:prstGeom>
          <a:ln>
            <a:solidFill>
              <a:schemeClr val="tx1"/>
            </a:solidFill>
          </a:ln>
        </p:spPr>
      </p:pic>
      <p:sp>
        <p:nvSpPr>
          <p:cNvPr id="10" name="TextBox 9">
            <a:extLst>
              <a:ext uri="{FF2B5EF4-FFF2-40B4-BE49-F238E27FC236}">
                <a16:creationId xmlns:a16="http://schemas.microsoft.com/office/drawing/2014/main" id="{270D3D91-1B5A-3BF0-E655-1638F0053878}"/>
              </a:ext>
            </a:extLst>
          </p:cNvPr>
          <p:cNvSpPr txBox="1"/>
          <p:nvPr/>
        </p:nvSpPr>
        <p:spPr>
          <a:xfrm>
            <a:off x="371494" y="2774359"/>
            <a:ext cx="7315200" cy="461665"/>
          </a:xfrm>
          <a:prstGeom prst="rect">
            <a:avLst/>
          </a:prstGeom>
          <a:noFill/>
        </p:spPr>
        <p:txBody>
          <a:bodyPr wrap="square">
            <a:spAutoFit/>
          </a:bodyPr>
          <a:lstStyle/>
          <a:p>
            <a:r>
              <a:rPr lang="en-US" sz="2400" b="1" dirty="0">
                <a:latin typeface="Times New Roman" panose="02020603050405020304" pitchFamily="18" charset="0"/>
                <a:ea typeface="Lato Bold" panose="020F0502020204030203" charset="0"/>
                <a:cs typeface="Times New Roman" panose="02020603050405020304" pitchFamily="18" charset="0"/>
              </a:rPr>
              <a:t>Observation</a:t>
            </a:r>
          </a:p>
        </p:txBody>
      </p:sp>
      <p:sp>
        <p:nvSpPr>
          <p:cNvPr id="13" name="Rectangle 1">
            <a:extLst>
              <a:ext uri="{FF2B5EF4-FFF2-40B4-BE49-F238E27FC236}">
                <a16:creationId xmlns:a16="http://schemas.microsoft.com/office/drawing/2014/main" id="{58E66FFE-1B2E-B51D-616C-267481EB44D0}"/>
              </a:ext>
            </a:extLst>
          </p:cNvPr>
          <p:cNvSpPr>
            <a:spLocks noChangeArrowheads="1"/>
          </p:cNvSpPr>
          <p:nvPr/>
        </p:nvSpPr>
        <p:spPr bwMode="auto">
          <a:xfrm>
            <a:off x="241299" y="3309106"/>
            <a:ext cx="744539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Ratings are highly variable at lower discounts (0–20%),    showing inconsistent customer satisfaction.</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peak rating frequency occurs around 20–25% discount, suggesting moderate discounts attract better reviews.</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Extreme discount ranges (50–60%) have very few ratings, implying limited sales or low customer engagement at these discounts.</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Overall trend suggests a moderate discount range is optimal for higher ratings.</a:t>
            </a:r>
          </a:p>
        </p:txBody>
      </p:sp>
      <p:pic>
        <p:nvPicPr>
          <p:cNvPr id="2" name="Picture 1" descr="A black and red text&#10;&#10;AI-generated content may be incorrect.">
            <a:extLst>
              <a:ext uri="{FF2B5EF4-FFF2-40B4-BE49-F238E27FC236}">
                <a16:creationId xmlns:a16="http://schemas.microsoft.com/office/drawing/2014/main" id="{81DF1EBB-EFFE-DC4C-3CDE-5CE10C9A8639}"/>
              </a:ext>
            </a:extLst>
          </p:cNvPr>
          <p:cNvPicPr>
            <a:picLocks noChangeAspect="1"/>
          </p:cNvPicPr>
          <p:nvPr/>
        </p:nvPicPr>
        <p:blipFill>
          <a:blip r:embed="rId3"/>
          <a:stretch>
            <a:fillRect/>
          </a:stretch>
        </p:blipFill>
        <p:spPr>
          <a:xfrm>
            <a:off x="9760480" y="7205943"/>
            <a:ext cx="4562475" cy="923925"/>
          </a:xfrm>
          <a:prstGeom prst="rect">
            <a:avLst/>
          </a:prstGeom>
        </p:spPr>
      </p:pic>
    </p:spTree>
    <p:extLst>
      <p:ext uri="{BB962C8B-B14F-4D97-AF65-F5344CB8AC3E}">
        <p14:creationId xmlns:p14="http://schemas.microsoft.com/office/powerpoint/2010/main" val="360155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001798" y="286308"/>
            <a:ext cx="9005530" cy="432197"/>
          </a:xfrm>
          <a:prstGeom prst="rect">
            <a:avLst/>
          </a:prstGeom>
          <a:noFill/>
          <a:ln/>
        </p:spPr>
        <p:txBody>
          <a:bodyPr wrap="none" lIns="0" tIns="0" rIns="0" bIns="0" rtlCol="0" anchor="t"/>
          <a:lstStyle/>
          <a:p>
            <a:pPr marL="0" indent="0" algn="l">
              <a:lnSpc>
                <a:spcPts val="3400"/>
              </a:lnSpc>
              <a:buNone/>
            </a:pPr>
            <a:r>
              <a:rPr lang="en-US" sz="3200" b="1" dirty="0">
                <a:solidFill>
                  <a:srgbClr val="282824"/>
                </a:solidFill>
                <a:latin typeface="Times New Roman" panose="02020603050405020304" pitchFamily="18" charset="0"/>
                <a:ea typeface="Lato Bold" pitchFamily="34" charset="-122"/>
                <a:cs typeface="Times New Roman" panose="02020603050405020304" pitchFamily="18" charset="0"/>
              </a:rPr>
              <a:t>Multivariate Analysis: Interdependencies and Correlations</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226576" y="1001990"/>
            <a:ext cx="12555974" cy="553164"/>
          </a:xfrm>
          <a:prstGeom prst="rect">
            <a:avLst/>
          </a:prstGeom>
          <a:noFill/>
          <a:ln/>
        </p:spPr>
        <p:txBody>
          <a:bodyPr wrap="square" lIns="0" tIns="0" rIns="0" bIns="0" rtlCol="0" anchor="t"/>
          <a:lstStyle/>
          <a:p>
            <a:pPr marL="342900" indent="-342900" algn="l">
              <a:lnSpc>
                <a:spcPts val="2150"/>
              </a:lnSpc>
              <a:buFont typeface="Wingdings" panose="05000000000000000000" pitchFamily="2" charset="2"/>
              <a:buChar char="Ø"/>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Multivariate analysis examines the relationships among three or more variables, offering a holistic view of the factors influencing laptop pricing, discounts, and customer ratings.</a:t>
            </a:r>
            <a:endParaRPr lang="en-US" sz="2400" dirty="0">
              <a:latin typeface="Times New Roman" panose="02020603050405020304" pitchFamily="18" charset="0"/>
              <a:cs typeface="Times New Roman" panose="02020603050405020304" pitchFamily="18" charset="0"/>
            </a:endParaRPr>
          </a:p>
        </p:txBody>
      </p:sp>
      <p:sp>
        <p:nvSpPr>
          <p:cNvPr id="5" name="Shape 3"/>
          <p:cNvSpPr/>
          <p:nvPr/>
        </p:nvSpPr>
        <p:spPr>
          <a:xfrm>
            <a:off x="585670" y="1899881"/>
            <a:ext cx="3620008" cy="3208734"/>
          </a:xfrm>
          <a:prstGeom prst="roundRect">
            <a:avLst>
              <a:gd name="adj" fmla="val 808"/>
            </a:avLst>
          </a:prstGeom>
          <a:solidFill>
            <a:srgbClr val="E5DFD2"/>
          </a:solidFill>
          <a:ln/>
        </p:spPr>
      </p:sp>
      <p:sp>
        <p:nvSpPr>
          <p:cNvPr id="6" name="Text 4"/>
          <p:cNvSpPr/>
          <p:nvPr/>
        </p:nvSpPr>
        <p:spPr>
          <a:xfrm>
            <a:off x="864489" y="1936697"/>
            <a:ext cx="3039785" cy="540068"/>
          </a:xfrm>
          <a:prstGeom prst="rect">
            <a:avLst/>
          </a:prstGeom>
          <a:noFill/>
          <a:ln/>
        </p:spPr>
        <p:txBody>
          <a:bodyPr wrap="square" lIns="0" tIns="0" rIns="0" bIns="0" rtlCol="0" anchor="t"/>
          <a:lstStyle/>
          <a:p>
            <a:pPr marL="0" indent="0" algn="l">
              <a:lnSpc>
                <a:spcPts val="2100"/>
              </a:lnSpc>
              <a:buNone/>
            </a:pPr>
            <a:r>
              <a:rPr lang="en-US" b="1" dirty="0">
                <a:solidFill>
                  <a:srgbClr val="4A4A45"/>
                </a:solidFill>
                <a:latin typeface="Times New Roman" panose="02020603050405020304" pitchFamily="18" charset="0"/>
                <a:ea typeface="Lato Bold" pitchFamily="34" charset="-122"/>
                <a:cs typeface="Times New Roman" panose="02020603050405020304" pitchFamily="18" charset="0"/>
              </a:rPr>
              <a:t>Discount</a:t>
            </a:r>
            <a:r>
              <a:rPr lang="en-US" sz="1700" b="1" dirty="0">
                <a:solidFill>
                  <a:srgbClr val="4A4A45"/>
                </a:solidFill>
                <a:latin typeface="Times New Roman" panose="02020603050405020304" pitchFamily="18" charset="0"/>
                <a:ea typeface="Lato Bold" pitchFamily="34" charset="-122"/>
                <a:cs typeface="Times New Roman" panose="02020603050405020304" pitchFamily="18" charset="0"/>
              </a:rPr>
              <a:t> vs. Discounted Price &amp; Rating</a:t>
            </a:r>
            <a:endParaRPr lang="en-US" sz="1700" dirty="0">
              <a:latin typeface="Times New Roman" panose="02020603050405020304" pitchFamily="18" charset="0"/>
              <a:cs typeface="Times New Roman" panose="02020603050405020304" pitchFamily="18" charset="0"/>
            </a:endParaRPr>
          </a:p>
        </p:txBody>
      </p:sp>
      <p:sp>
        <p:nvSpPr>
          <p:cNvPr id="7" name="Text 5"/>
          <p:cNvSpPr/>
          <p:nvPr/>
        </p:nvSpPr>
        <p:spPr>
          <a:xfrm>
            <a:off x="748981" y="2659930"/>
            <a:ext cx="3039785" cy="1659493"/>
          </a:xfrm>
          <a:prstGeom prst="rect">
            <a:avLst/>
          </a:prstGeom>
          <a:noFill/>
          <a:ln/>
        </p:spPr>
        <p:txBody>
          <a:bodyPr wrap="square" lIns="0" tIns="0" rIns="0" bIns="0" rtlCol="0" anchor="t"/>
          <a:lstStyle/>
          <a:p>
            <a:pPr marL="0" indent="0" algn="l">
              <a:lnSpc>
                <a:spcPts val="2150"/>
              </a:lnSpc>
              <a:buNone/>
            </a:pPr>
            <a:r>
              <a:rPr lang="en-US" dirty="0">
                <a:solidFill>
                  <a:srgbClr val="4A4A45"/>
                </a:solidFill>
                <a:latin typeface="Times New Roman" panose="02020603050405020304" pitchFamily="18" charset="0"/>
                <a:ea typeface="Lato" pitchFamily="34" charset="-122"/>
                <a:cs typeface="Times New Roman" panose="02020603050405020304" pitchFamily="18" charset="0"/>
              </a:rPr>
              <a:t>A scatter plot with color-coded ratings reveals that higher-rated laptops tend to appear at various discounted price points and discount percentages, indicating that quality isn't solely tied to price or discount level.</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5924907" y="2173843"/>
            <a:ext cx="2160984" cy="270034"/>
          </a:xfrm>
          <a:prstGeom prst="rect">
            <a:avLst/>
          </a:prstGeom>
          <a:noFill/>
          <a:ln/>
        </p:spPr>
        <p:txBody>
          <a:bodyPr wrap="none" lIns="0" tIns="0" rIns="0" bIns="0" rtlCol="0" anchor="t"/>
          <a:lstStyle/>
          <a:p>
            <a:pPr marL="0" indent="0" algn="l">
              <a:lnSpc>
                <a:spcPts val="2100"/>
              </a:lnSpc>
              <a:buNone/>
            </a:pPr>
            <a:endParaRPr lang="en-US" sz="1700" dirty="0"/>
          </a:p>
        </p:txBody>
      </p:sp>
      <p:sp>
        <p:nvSpPr>
          <p:cNvPr id="17" name="Text 14"/>
          <p:cNvSpPr/>
          <p:nvPr/>
        </p:nvSpPr>
        <p:spPr>
          <a:xfrm>
            <a:off x="9569768" y="2817614"/>
            <a:ext cx="3039785" cy="1936075"/>
          </a:xfrm>
          <a:prstGeom prst="rect">
            <a:avLst/>
          </a:prstGeom>
          <a:noFill/>
          <a:ln/>
        </p:spPr>
        <p:txBody>
          <a:bodyPr wrap="square" lIns="0" tIns="0" rIns="0" bIns="0" rtlCol="0" anchor="t"/>
          <a:lstStyle/>
          <a:p>
            <a:pPr marL="0" indent="0" algn="l">
              <a:lnSpc>
                <a:spcPts val="2150"/>
              </a:lnSpc>
              <a:buNone/>
            </a:pPr>
            <a:endParaRPr lang="en-US" sz="1350" dirty="0"/>
          </a:p>
        </p:txBody>
      </p:sp>
      <p:pic>
        <p:nvPicPr>
          <p:cNvPr id="23" name="Picture 22">
            <a:extLst>
              <a:ext uri="{FF2B5EF4-FFF2-40B4-BE49-F238E27FC236}">
                <a16:creationId xmlns:a16="http://schemas.microsoft.com/office/drawing/2014/main" id="{29EA0BDE-1C5B-C5C6-513B-F5DC0AC18CFD}"/>
              </a:ext>
            </a:extLst>
          </p:cNvPr>
          <p:cNvPicPr>
            <a:picLocks noChangeAspect="1"/>
          </p:cNvPicPr>
          <p:nvPr/>
        </p:nvPicPr>
        <p:blipFill>
          <a:blip r:embed="rId3"/>
          <a:stretch>
            <a:fillRect/>
          </a:stretch>
        </p:blipFill>
        <p:spPr>
          <a:xfrm>
            <a:off x="4940932" y="1731878"/>
            <a:ext cx="8763157" cy="3675460"/>
          </a:xfrm>
          <a:prstGeom prst="rect">
            <a:avLst/>
          </a:prstGeom>
          <a:ln>
            <a:solidFill>
              <a:schemeClr val="tx1"/>
            </a:solidFill>
          </a:ln>
        </p:spPr>
      </p:pic>
      <p:sp>
        <p:nvSpPr>
          <p:cNvPr id="30" name="TextBox 29">
            <a:extLst>
              <a:ext uri="{FF2B5EF4-FFF2-40B4-BE49-F238E27FC236}">
                <a16:creationId xmlns:a16="http://schemas.microsoft.com/office/drawing/2014/main" id="{821C429E-174C-BAA4-D85A-0A3B6106DD39}"/>
              </a:ext>
            </a:extLst>
          </p:cNvPr>
          <p:cNvSpPr txBox="1"/>
          <p:nvPr/>
        </p:nvSpPr>
        <p:spPr>
          <a:xfrm>
            <a:off x="246674" y="5276414"/>
            <a:ext cx="7315200" cy="461665"/>
          </a:xfrm>
          <a:prstGeom prst="rect">
            <a:avLst/>
          </a:prstGeom>
          <a:noFill/>
        </p:spPr>
        <p:txBody>
          <a:bodyPr wrap="square">
            <a:spAutoFit/>
          </a:bodyPr>
          <a:lstStyle/>
          <a:p>
            <a:r>
              <a:rPr lang="en-US" sz="2400" b="1" dirty="0">
                <a:latin typeface="Times New Roman" panose="02020603050405020304" pitchFamily="18" charset="0"/>
                <a:ea typeface="Lato Bold" panose="020F0502020204030203" charset="0"/>
                <a:cs typeface="Times New Roman" panose="02020603050405020304" pitchFamily="18" charset="0"/>
              </a:rPr>
              <a:t>Observation</a:t>
            </a:r>
          </a:p>
        </p:txBody>
      </p:sp>
      <p:sp>
        <p:nvSpPr>
          <p:cNvPr id="32" name="Rectangle 2">
            <a:extLst>
              <a:ext uri="{FF2B5EF4-FFF2-40B4-BE49-F238E27FC236}">
                <a16:creationId xmlns:a16="http://schemas.microsoft.com/office/drawing/2014/main" id="{54705556-63B3-088F-2FA2-68B152157A90}"/>
              </a:ext>
            </a:extLst>
          </p:cNvPr>
          <p:cNvSpPr>
            <a:spLocks noChangeArrowheads="1"/>
          </p:cNvSpPr>
          <p:nvPr/>
        </p:nvSpPr>
        <p:spPr bwMode="auto">
          <a:xfrm>
            <a:off x="191294" y="5779681"/>
            <a:ext cx="1450429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Products with lower discounted prices tend to have higher discount percentages, meaning budget items often receive bigger markdowns.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High-priced products usually have smaller discount percentages, suggesting limited price cuts on premium items.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is a negative relationship between price and discount% — as discounted price increases,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discount percentage generally decreases.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pic>
        <p:nvPicPr>
          <p:cNvPr id="4" name="Picture 3" descr="A black and red text&#10;&#10;AI-generated content may be incorrect.">
            <a:extLst>
              <a:ext uri="{FF2B5EF4-FFF2-40B4-BE49-F238E27FC236}">
                <a16:creationId xmlns:a16="http://schemas.microsoft.com/office/drawing/2014/main" id="{54D8EF9D-61E1-7FF2-A929-40D486867FBB}"/>
              </a:ext>
            </a:extLst>
          </p:cNvPr>
          <p:cNvPicPr>
            <a:picLocks noChangeAspect="1"/>
          </p:cNvPicPr>
          <p:nvPr/>
        </p:nvPicPr>
        <p:blipFill>
          <a:blip r:embed="rId4"/>
          <a:stretch>
            <a:fillRect/>
          </a:stretch>
        </p:blipFill>
        <p:spPr>
          <a:xfrm>
            <a:off x="10067925" y="7158617"/>
            <a:ext cx="4562475" cy="9239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ln>
            <a:solidFill>
              <a:schemeClr val="tx1"/>
            </a:solidFill>
          </a:ln>
        </p:spPr>
      </p:pic>
      <p:sp>
        <p:nvSpPr>
          <p:cNvPr id="3" name="Text 0"/>
          <p:cNvSpPr/>
          <p:nvPr/>
        </p:nvSpPr>
        <p:spPr>
          <a:xfrm>
            <a:off x="6280190" y="3045976"/>
            <a:ext cx="7347823"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Times New Roman" panose="02020603050405020304" pitchFamily="18" charset="0"/>
                <a:ea typeface="Lato Bold" pitchFamily="34" charset="-122"/>
                <a:cs typeface="Times New Roman" panose="02020603050405020304" pitchFamily="18" charset="0"/>
              </a:rPr>
              <a:t>Laptop Web Scraping Project</a:t>
            </a:r>
            <a:endParaRPr lang="en-US" sz="4450" dirty="0">
              <a:latin typeface="Times New Roman" panose="02020603050405020304" pitchFamily="18" charset="0"/>
              <a:cs typeface="Times New Roman" panose="02020603050405020304" pitchFamily="18" charset="0"/>
            </a:endParaRPr>
          </a:p>
        </p:txBody>
      </p:sp>
      <p:pic>
        <p:nvPicPr>
          <p:cNvPr id="5" name="Picture 4" descr="A black and red text&#10;&#10;AI-generated content may be incorrect.">
            <a:extLst>
              <a:ext uri="{FF2B5EF4-FFF2-40B4-BE49-F238E27FC236}">
                <a16:creationId xmlns:a16="http://schemas.microsoft.com/office/drawing/2014/main" id="{187F242B-D78D-68A4-50BB-ADD388C9FD30}"/>
              </a:ext>
            </a:extLst>
          </p:cNvPr>
          <p:cNvPicPr>
            <a:picLocks noChangeAspect="1"/>
          </p:cNvPicPr>
          <p:nvPr/>
        </p:nvPicPr>
        <p:blipFill>
          <a:blip r:embed="rId4"/>
          <a:stretch>
            <a:fillRect/>
          </a:stretch>
        </p:blipFill>
        <p:spPr>
          <a:xfrm>
            <a:off x="9954100" y="7205943"/>
            <a:ext cx="4562475" cy="923925"/>
          </a:xfrm>
          <a:prstGeom prst="rect">
            <a:avLst/>
          </a:prstGeom>
        </p:spPr>
      </p:pic>
      <p:sp>
        <p:nvSpPr>
          <p:cNvPr id="7" name="TextBox 6">
            <a:extLst>
              <a:ext uri="{FF2B5EF4-FFF2-40B4-BE49-F238E27FC236}">
                <a16:creationId xmlns:a16="http://schemas.microsoft.com/office/drawing/2014/main" id="{CDAF78F3-92BA-596C-CD5C-9913B7C49753}"/>
              </a:ext>
            </a:extLst>
          </p:cNvPr>
          <p:cNvSpPr txBox="1"/>
          <p:nvPr/>
        </p:nvSpPr>
        <p:spPr>
          <a:xfrm>
            <a:off x="6175890" y="3967014"/>
            <a:ext cx="7322024" cy="1200329"/>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An in-depth analysis of laptop data scraped from e-commerce platforms, providing insights into pricing, ratings, and market trends as of January 22, 2026.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
            <a:extLst>
              <a:ext uri="{FF2B5EF4-FFF2-40B4-BE49-F238E27FC236}">
                <a16:creationId xmlns:a16="http://schemas.microsoft.com/office/drawing/2014/main" id="{B236F816-AE59-3BAE-D36E-2994ED5336B9}"/>
              </a:ext>
            </a:extLst>
          </p:cNvPr>
          <p:cNvSpPr/>
          <p:nvPr/>
        </p:nvSpPr>
        <p:spPr>
          <a:xfrm>
            <a:off x="374670" y="452168"/>
            <a:ext cx="3644860" cy="3208734"/>
          </a:xfrm>
          <a:prstGeom prst="rect">
            <a:avLst/>
          </a:prstGeom>
          <a:solidFill>
            <a:srgbClr val="E5DFD2"/>
          </a:solidFill>
          <a:ln/>
        </p:spPr>
        <p:txBody>
          <a:bodyPr/>
          <a:lstStyle/>
          <a:p>
            <a:endParaRPr lang="en-IN" dirty="0"/>
          </a:p>
        </p:txBody>
      </p:sp>
      <p:pic>
        <p:nvPicPr>
          <p:cNvPr id="3" name="Picture 2">
            <a:extLst>
              <a:ext uri="{FF2B5EF4-FFF2-40B4-BE49-F238E27FC236}">
                <a16:creationId xmlns:a16="http://schemas.microsoft.com/office/drawing/2014/main" id="{EFCC38F4-451F-94A9-A679-211825F2A00A}"/>
              </a:ext>
            </a:extLst>
          </p:cNvPr>
          <p:cNvPicPr>
            <a:picLocks noChangeAspect="1"/>
          </p:cNvPicPr>
          <p:nvPr/>
        </p:nvPicPr>
        <p:blipFill>
          <a:blip r:embed="rId2"/>
          <a:stretch>
            <a:fillRect/>
          </a:stretch>
        </p:blipFill>
        <p:spPr>
          <a:xfrm>
            <a:off x="4749800" y="622305"/>
            <a:ext cx="9087643" cy="3492496"/>
          </a:xfrm>
          <a:prstGeom prst="rect">
            <a:avLst/>
          </a:prstGeom>
          <a:ln>
            <a:solidFill>
              <a:schemeClr val="tx1"/>
            </a:solidFill>
          </a:ln>
        </p:spPr>
      </p:pic>
      <p:sp>
        <p:nvSpPr>
          <p:cNvPr id="7" name="TextBox 6">
            <a:extLst>
              <a:ext uri="{FF2B5EF4-FFF2-40B4-BE49-F238E27FC236}">
                <a16:creationId xmlns:a16="http://schemas.microsoft.com/office/drawing/2014/main" id="{75C8B975-5678-F122-0CCA-9F669092DD27}"/>
              </a:ext>
            </a:extLst>
          </p:cNvPr>
          <p:cNvSpPr txBox="1"/>
          <p:nvPr/>
        </p:nvSpPr>
        <p:spPr>
          <a:xfrm>
            <a:off x="496879" y="518988"/>
            <a:ext cx="7315200" cy="630942"/>
          </a:xfrm>
          <a:prstGeom prst="rect">
            <a:avLst/>
          </a:prstGeom>
          <a:noFill/>
        </p:spPr>
        <p:txBody>
          <a:bodyPr wrap="square">
            <a:spAutoFit/>
          </a:bodyPr>
          <a:lstStyle/>
          <a:p>
            <a:pPr marL="0" indent="0" algn="l">
              <a:lnSpc>
                <a:spcPts val="2100"/>
              </a:lnSpc>
              <a:buNone/>
            </a:pPr>
            <a:r>
              <a:rPr lang="en-US" sz="1800" b="1" dirty="0">
                <a:solidFill>
                  <a:srgbClr val="4A4A45"/>
                </a:solidFill>
                <a:latin typeface="Times New Roman" panose="02020603050405020304" pitchFamily="18" charset="0"/>
                <a:ea typeface="Lato Bold" pitchFamily="34" charset="-122"/>
                <a:cs typeface="Times New Roman" panose="02020603050405020304" pitchFamily="18" charset="0"/>
              </a:rPr>
              <a:t>Comparison between Discount </a:t>
            </a:r>
          </a:p>
          <a:p>
            <a:pPr marL="0" indent="0" algn="l">
              <a:lnSpc>
                <a:spcPts val="2100"/>
              </a:lnSpc>
              <a:buNone/>
            </a:pPr>
            <a:r>
              <a:rPr lang="en-US" sz="1800" b="1" dirty="0">
                <a:solidFill>
                  <a:srgbClr val="4A4A45"/>
                </a:solidFill>
                <a:latin typeface="Times New Roman" panose="02020603050405020304" pitchFamily="18" charset="0"/>
                <a:ea typeface="Lato Bold" pitchFamily="34" charset="-122"/>
                <a:cs typeface="Times New Roman" panose="02020603050405020304" pitchFamily="18" charset="0"/>
              </a:rPr>
              <a:t>Price by Original Price</a:t>
            </a:r>
            <a:endParaRPr lang="en-US"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5F45720-1D9E-57EA-F5E4-C85FC586EE82}"/>
              </a:ext>
            </a:extLst>
          </p:cNvPr>
          <p:cNvSpPr txBox="1"/>
          <p:nvPr/>
        </p:nvSpPr>
        <p:spPr>
          <a:xfrm>
            <a:off x="374670" y="1130680"/>
            <a:ext cx="3290637" cy="2332946"/>
          </a:xfrm>
          <a:prstGeom prst="rect">
            <a:avLst/>
          </a:prstGeom>
          <a:noFill/>
        </p:spPr>
        <p:txBody>
          <a:bodyPr wrap="square">
            <a:spAutoFit/>
          </a:bodyPr>
          <a:lstStyle/>
          <a:p>
            <a:pPr marL="0" indent="0" algn="l">
              <a:lnSpc>
                <a:spcPts val="2150"/>
              </a:lnSpc>
              <a:buNone/>
            </a:pPr>
            <a:r>
              <a:rPr lang="en-US" dirty="0">
                <a:solidFill>
                  <a:srgbClr val="4A4A45"/>
                </a:solidFill>
                <a:latin typeface="Times New Roman" panose="02020603050405020304" pitchFamily="18" charset="0"/>
                <a:ea typeface="Lato" pitchFamily="34" charset="-122"/>
                <a:cs typeface="Times New Roman" panose="02020603050405020304" pitchFamily="18" charset="0"/>
              </a:rPr>
              <a:t>A grouped bar chart illustrates how 'Discount' and '</a:t>
            </a:r>
            <a:r>
              <a:rPr lang="en-US" dirty="0" err="1">
                <a:solidFill>
                  <a:srgbClr val="4A4A45"/>
                </a:solidFill>
                <a:latin typeface="Times New Roman" panose="02020603050405020304" pitchFamily="18" charset="0"/>
                <a:ea typeface="Lato" pitchFamily="34" charset="-122"/>
                <a:cs typeface="Times New Roman" panose="02020603050405020304" pitchFamily="18" charset="0"/>
              </a:rPr>
              <a:t>Discounted_Price</a:t>
            </a:r>
            <a:r>
              <a:rPr lang="en-US" dirty="0">
                <a:solidFill>
                  <a:srgbClr val="4A4A45"/>
                </a:solidFill>
                <a:latin typeface="Times New Roman" panose="02020603050405020304" pitchFamily="18" charset="0"/>
                <a:ea typeface="Lato" pitchFamily="34" charset="-122"/>
                <a:cs typeface="Times New Roman" panose="02020603050405020304" pitchFamily="18" charset="0"/>
              </a:rPr>
              <a:t>' counts vary across different 'Rating' values. The highest frequencies for both metrics are observed around a rating of 4.3, reinforcing the popularity of well-rated products</a:t>
            </a:r>
            <a:r>
              <a:rPr lang="en-US" sz="1800" dirty="0">
                <a:solidFill>
                  <a:srgbClr val="4A4A45"/>
                </a:solidFill>
                <a:latin typeface="Times New Roman" panose="02020603050405020304" pitchFamily="18" charset="0"/>
                <a:ea typeface="Lato" pitchFamily="34" charset="-122"/>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10" name="Rectangle 1">
            <a:extLst>
              <a:ext uri="{FF2B5EF4-FFF2-40B4-BE49-F238E27FC236}">
                <a16:creationId xmlns:a16="http://schemas.microsoft.com/office/drawing/2014/main" id="{45BC2977-EEA3-5023-0819-FF439534697B}"/>
              </a:ext>
            </a:extLst>
          </p:cNvPr>
          <p:cNvSpPr>
            <a:spLocks noChangeArrowheads="1"/>
          </p:cNvSpPr>
          <p:nvPr/>
        </p:nvSpPr>
        <p:spPr bwMode="auto">
          <a:xfrm>
            <a:off x="242622" y="4398277"/>
            <a:ext cx="14145155"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Lenovo</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Dell have the highest average original prices, indicating more premium pricing.</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 brands show a clear drop from original to discounted price, confirming consistent discounting across brands.</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Acer and HP fall in the lower price range, making them more budget-friendly compared to ASUS, Dell, and Lenovo.</a:t>
            </a:r>
          </a:p>
        </p:txBody>
      </p:sp>
      <p:sp>
        <p:nvSpPr>
          <p:cNvPr id="11" name="Rectangle 2">
            <a:extLst>
              <a:ext uri="{FF2B5EF4-FFF2-40B4-BE49-F238E27FC236}">
                <a16:creationId xmlns:a16="http://schemas.microsoft.com/office/drawing/2014/main" id="{B9A8B478-BEFB-FCC8-5AF0-6526EB4C8811}"/>
              </a:ext>
            </a:extLst>
          </p:cNvPr>
          <p:cNvSpPr>
            <a:spLocks noChangeArrowheads="1"/>
          </p:cNvSpPr>
          <p:nvPr/>
        </p:nvSpPr>
        <p:spPr bwMode="auto">
          <a:xfrm>
            <a:off x="177800" y="5971190"/>
            <a:ext cx="1272085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5" defTabSz="914400" eaLnBrk="0" fontAlgn="base" hangingPunct="0">
              <a:spcBef>
                <a:spcPct val="0"/>
              </a:spcBef>
              <a:spcAft>
                <a:spcPct val="0"/>
              </a:spcAft>
            </a:pPr>
            <a:r>
              <a:rPr kumimoji="0" lang="en-US" altLang="en-US" sz="2000" i="0" u="none" strike="noStrike" cap="none" normalizeH="0" baseline="0" dirty="0">
                <a:ln>
                  <a:noFill/>
                </a:ln>
                <a:solidFill>
                  <a:schemeClr val="tx1"/>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Dell maintains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higher</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pricing even after discounts, suggesting a more premium positioning compared to Acer and HP</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724E99D1-55A1-C61D-6564-318F4B6A4A9F}"/>
              </a:ext>
            </a:extLst>
          </p:cNvPr>
          <p:cNvSpPr txBox="1"/>
          <p:nvPr/>
        </p:nvSpPr>
        <p:spPr>
          <a:xfrm>
            <a:off x="374670" y="3957507"/>
            <a:ext cx="7315200" cy="461665"/>
          </a:xfrm>
          <a:prstGeom prst="rect">
            <a:avLst/>
          </a:prstGeom>
          <a:noFill/>
        </p:spPr>
        <p:txBody>
          <a:bodyPr wrap="square">
            <a:spAutoFit/>
          </a:bodyPr>
          <a:lstStyle/>
          <a:p>
            <a:r>
              <a:rPr lang="en-US" sz="2400" b="1" dirty="0">
                <a:latin typeface="Times New Roman" panose="02020603050405020304" pitchFamily="18" charset="0"/>
                <a:ea typeface="Lato Bold" panose="020F0502020204030203" charset="0"/>
                <a:cs typeface="Times New Roman" panose="02020603050405020304" pitchFamily="18" charset="0"/>
              </a:rPr>
              <a:t>Observation</a:t>
            </a:r>
          </a:p>
        </p:txBody>
      </p:sp>
      <p:pic>
        <p:nvPicPr>
          <p:cNvPr id="4" name="Picture 3" descr="A black and red text&#10;&#10;AI-generated content may be incorrect.">
            <a:extLst>
              <a:ext uri="{FF2B5EF4-FFF2-40B4-BE49-F238E27FC236}">
                <a16:creationId xmlns:a16="http://schemas.microsoft.com/office/drawing/2014/main" id="{326C1866-7FB0-DECA-9467-1775E599534D}"/>
              </a:ext>
            </a:extLst>
          </p:cNvPr>
          <p:cNvPicPr>
            <a:picLocks noChangeAspect="1"/>
          </p:cNvPicPr>
          <p:nvPr/>
        </p:nvPicPr>
        <p:blipFill>
          <a:blip r:embed="rId3"/>
          <a:stretch>
            <a:fillRect/>
          </a:stretch>
        </p:blipFill>
        <p:spPr>
          <a:xfrm>
            <a:off x="9760480" y="7205943"/>
            <a:ext cx="4562475" cy="923925"/>
          </a:xfrm>
          <a:prstGeom prst="rect">
            <a:avLst/>
          </a:prstGeom>
        </p:spPr>
      </p:pic>
    </p:spTree>
    <p:extLst>
      <p:ext uri="{BB962C8B-B14F-4D97-AF65-F5344CB8AC3E}">
        <p14:creationId xmlns:p14="http://schemas.microsoft.com/office/powerpoint/2010/main" val="3015447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6">
            <a:extLst>
              <a:ext uri="{FF2B5EF4-FFF2-40B4-BE49-F238E27FC236}">
                <a16:creationId xmlns:a16="http://schemas.microsoft.com/office/drawing/2014/main" id="{BD15BDC8-5404-7C74-EA31-E114648E4E8D}"/>
              </a:ext>
            </a:extLst>
          </p:cNvPr>
          <p:cNvSpPr/>
          <p:nvPr/>
        </p:nvSpPr>
        <p:spPr>
          <a:xfrm>
            <a:off x="883237" y="470812"/>
            <a:ext cx="3644860" cy="3208734"/>
          </a:xfrm>
          <a:prstGeom prst="rect">
            <a:avLst/>
          </a:prstGeom>
          <a:solidFill>
            <a:srgbClr val="E5DFD2"/>
          </a:solidFill>
          <a:ln/>
        </p:spPr>
      </p:sp>
      <p:sp>
        <p:nvSpPr>
          <p:cNvPr id="4" name="TextBox 3">
            <a:extLst>
              <a:ext uri="{FF2B5EF4-FFF2-40B4-BE49-F238E27FC236}">
                <a16:creationId xmlns:a16="http://schemas.microsoft.com/office/drawing/2014/main" id="{61CE744B-8688-AE3D-EA52-0184EBF3E375}"/>
              </a:ext>
            </a:extLst>
          </p:cNvPr>
          <p:cNvSpPr txBox="1"/>
          <p:nvPr/>
        </p:nvSpPr>
        <p:spPr>
          <a:xfrm>
            <a:off x="883238" y="686807"/>
            <a:ext cx="6841396" cy="361637"/>
          </a:xfrm>
          <a:prstGeom prst="rect">
            <a:avLst/>
          </a:prstGeom>
          <a:noFill/>
        </p:spPr>
        <p:txBody>
          <a:bodyPr wrap="square">
            <a:spAutoFit/>
          </a:bodyPr>
          <a:lstStyle/>
          <a:p>
            <a:pPr marL="0" indent="0" algn="l">
              <a:lnSpc>
                <a:spcPts val="2100"/>
              </a:lnSpc>
              <a:buNone/>
            </a:pPr>
            <a:r>
              <a:rPr lang="en-US" sz="1800" b="1" dirty="0">
                <a:solidFill>
                  <a:srgbClr val="4A4A45"/>
                </a:solidFill>
                <a:latin typeface="Times New Roman" panose="02020603050405020304" pitchFamily="18" charset="0"/>
                <a:ea typeface="Lato Bold" pitchFamily="34" charset="-122"/>
                <a:cs typeface="Times New Roman" panose="02020603050405020304" pitchFamily="18" charset="0"/>
              </a:rPr>
              <a:t>Correlation Heatmap</a:t>
            </a:r>
            <a:endParaRPr lang="en-US"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44763EC-9B73-688D-8CD6-B17979DAA6C7}"/>
              </a:ext>
            </a:extLst>
          </p:cNvPr>
          <p:cNvSpPr txBox="1"/>
          <p:nvPr/>
        </p:nvSpPr>
        <p:spPr>
          <a:xfrm>
            <a:off x="883237" y="1031415"/>
            <a:ext cx="3495587" cy="2619371"/>
          </a:xfrm>
          <a:prstGeom prst="rect">
            <a:avLst/>
          </a:prstGeom>
          <a:noFill/>
        </p:spPr>
        <p:txBody>
          <a:bodyPr wrap="square">
            <a:spAutoFit/>
          </a:bodyPr>
          <a:lstStyle/>
          <a:p>
            <a:pPr marL="0" indent="0" algn="l">
              <a:lnSpc>
                <a:spcPts val="2150"/>
              </a:lnSpc>
              <a:buNone/>
            </a:pPr>
            <a:r>
              <a:rPr lang="en-US" sz="1800" dirty="0">
                <a:solidFill>
                  <a:srgbClr val="4A4A45"/>
                </a:solidFill>
                <a:latin typeface="Times New Roman" panose="02020603050405020304" pitchFamily="18" charset="0"/>
                <a:ea typeface="Lato" pitchFamily="34" charset="-122"/>
                <a:cs typeface="Times New Roman" panose="02020603050405020304" pitchFamily="18" charset="0"/>
              </a:rPr>
              <a:t>The heatmap shows a moderate positive correlation between '</a:t>
            </a:r>
            <a:r>
              <a:rPr lang="en-US" sz="1800" dirty="0" err="1">
                <a:solidFill>
                  <a:srgbClr val="4A4A45"/>
                </a:solidFill>
                <a:latin typeface="Times New Roman" panose="02020603050405020304" pitchFamily="18" charset="0"/>
                <a:ea typeface="Lato" pitchFamily="34" charset="-122"/>
                <a:cs typeface="Times New Roman" panose="02020603050405020304" pitchFamily="18" charset="0"/>
              </a:rPr>
              <a:t>Discounted_Price</a:t>
            </a:r>
            <a:r>
              <a:rPr lang="en-US" sz="1800" dirty="0">
                <a:solidFill>
                  <a:srgbClr val="4A4A45"/>
                </a:solidFill>
                <a:latin typeface="Times New Roman" panose="02020603050405020304" pitchFamily="18" charset="0"/>
                <a:ea typeface="Lato" pitchFamily="34" charset="-122"/>
                <a:cs typeface="Times New Roman" panose="02020603050405020304" pitchFamily="18" charset="0"/>
              </a:rPr>
              <a:t>' and 'Rating' (0.28), and a weak positive correlation between 'Rating' and '</a:t>
            </a:r>
            <a:r>
              <a:rPr lang="en-US" sz="1800" dirty="0" err="1">
                <a:solidFill>
                  <a:srgbClr val="4A4A45"/>
                </a:solidFill>
                <a:latin typeface="Times New Roman" panose="02020603050405020304" pitchFamily="18" charset="0"/>
                <a:ea typeface="Lato" pitchFamily="34" charset="-122"/>
                <a:cs typeface="Times New Roman" panose="02020603050405020304" pitchFamily="18" charset="0"/>
              </a:rPr>
              <a:t>Reviews_Count</a:t>
            </a:r>
            <a:r>
              <a:rPr lang="en-US" sz="1800" dirty="0">
                <a:solidFill>
                  <a:srgbClr val="4A4A45"/>
                </a:solidFill>
                <a:latin typeface="Times New Roman" panose="02020603050405020304" pitchFamily="18" charset="0"/>
                <a:ea typeface="Lato" pitchFamily="34" charset="-122"/>
                <a:cs typeface="Times New Roman" panose="02020603050405020304" pitchFamily="18" charset="0"/>
              </a:rPr>
              <a:t>' (0.18). '</a:t>
            </a:r>
            <a:r>
              <a:rPr lang="en-US" sz="1800" dirty="0" err="1">
                <a:solidFill>
                  <a:srgbClr val="4A4A45"/>
                </a:solidFill>
                <a:latin typeface="Times New Roman" panose="02020603050405020304" pitchFamily="18" charset="0"/>
                <a:ea typeface="Lato" pitchFamily="34" charset="-122"/>
                <a:cs typeface="Times New Roman" panose="02020603050405020304" pitchFamily="18" charset="0"/>
              </a:rPr>
              <a:t>Discounted_Price</a:t>
            </a:r>
            <a:r>
              <a:rPr lang="en-US" sz="1800" dirty="0">
                <a:solidFill>
                  <a:srgbClr val="4A4A45"/>
                </a:solidFill>
                <a:latin typeface="Times New Roman" panose="02020603050405020304" pitchFamily="18" charset="0"/>
                <a:ea typeface="Lato" pitchFamily="34" charset="-122"/>
                <a:cs typeface="Times New Roman" panose="02020603050405020304" pitchFamily="18" charset="0"/>
              </a:rPr>
              <a:t>' and '</a:t>
            </a:r>
            <a:r>
              <a:rPr lang="en-US" sz="1800" dirty="0" err="1">
                <a:solidFill>
                  <a:srgbClr val="4A4A45"/>
                </a:solidFill>
                <a:latin typeface="Times New Roman" panose="02020603050405020304" pitchFamily="18" charset="0"/>
                <a:ea typeface="Lato" pitchFamily="34" charset="-122"/>
                <a:cs typeface="Times New Roman" panose="02020603050405020304" pitchFamily="18" charset="0"/>
              </a:rPr>
              <a:t>Reviews_Count</a:t>
            </a:r>
            <a:r>
              <a:rPr lang="en-US" sz="1800" dirty="0">
                <a:solidFill>
                  <a:srgbClr val="4A4A45"/>
                </a:solidFill>
                <a:latin typeface="Times New Roman" panose="02020603050405020304" pitchFamily="18" charset="0"/>
                <a:ea typeface="Lato" pitchFamily="34" charset="-122"/>
                <a:cs typeface="Times New Roman" panose="02020603050405020304" pitchFamily="18" charset="0"/>
              </a:rPr>
              <a:t>' have a slight negative correlation (-0.14).</a:t>
            </a:r>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0771EF0-9695-0D04-10C9-8A18C8DF2E22}"/>
              </a:ext>
            </a:extLst>
          </p:cNvPr>
          <p:cNvPicPr>
            <a:picLocks noChangeAspect="1"/>
          </p:cNvPicPr>
          <p:nvPr/>
        </p:nvPicPr>
        <p:blipFill>
          <a:blip r:embed="rId2"/>
          <a:stretch>
            <a:fillRect/>
          </a:stretch>
        </p:blipFill>
        <p:spPr>
          <a:xfrm>
            <a:off x="6194495" y="100766"/>
            <a:ext cx="8128460" cy="4411250"/>
          </a:xfrm>
          <a:prstGeom prst="rect">
            <a:avLst/>
          </a:prstGeom>
          <a:ln>
            <a:solidFill>
              <a:schemeClr val="tx1"/>
            </a:solidFill>
          </a:ln>
        </p:spPr>
      </p:pic>
      <p:sp>
        <p:nvSpPr>
          <p:cNvPr id="8" name="Rectangle 1">
            <a:extLst>
              <a:ext uri="{FF2B5EF4-FFF2-40B4-BE49-F238E27FC236}">
                <a16:creationId xmlns:a16="http://schemas.microsoft.com/office/drawing/2014/main" id="{A2FC4881-4444-ABAD-158C-793C85545BB8}"/>
              </a:ext>
            </a:extLst>
          </p:cNvPr>
          <p:cNvSpPr>
            <a:spLocks noChangeArrowheads="1"/>
          </p:cNvSpPr>
          <p:nvPr/>
        </p:nvSpPr>
        <p:spPr bwMode="auto">
          <a:xfrm>
            <a:off x="307445" y="4655515"/>
            <a:ext cx="13709638" cy="345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eaLnBrk="0" fontAlgn="base" hangingPunct="0">
              <a:lnSpc>
                <a:spcPct val="150000"/>
              </a:lnSpc>
              <a:spcBef>
                <a:spcPct val="0"/>
              </a:spcBef>
              <a:spcAft>
                <a:spcPct val="0"/>
              </a:spcAft>
              <a:buFont typeface="Arial" panose="020B0604020202020204" pitchFamily="34" charset="0"/>
              <a:buChar char="•"/>
            </a:pPr>
            <a:r>
              <a:rPr kumimoji="0" lang="en-US" altLang="en-US"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Original Price and Discounted Price show a strong positive correlation, meaning expensive products remain relatively      </a:t>
            </a:r>
          </a:p>
          <a:p>
            <a:pPr marL="342900" indent="-342900" algn="just" eaLnBrk="0" fontAlgn="base" hangingPunct="0">
              <a:lnSpc>
                <a:spcPct val="150000"/>
              </a:lnSpc>
              <a:spcBef>
                <a:spcPct val="0"/>
              </a:spcBef>
              <a:spcAft>
                <a:spcPct val="0"/>
              </a:spcAft>
              <a:buFont typeface="Arial" panose="020B0604020202020204" pitchFamily="34" charset="0"/>
              <a:buChar char="•"/>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expensive even after discounts.</a:t>
            </a:r>
            <a:endParaRPr lang="en-US" altLang="en-US" sz="2000" dirty="0">
              <a:latin typeface="Times New Roman" panose="02020603050405020304" pitchFamily="18" charset="0"/>
              <a:cs typeface="Times New Roman" panose="02020603050405020304" pitchFamily="18" charset="0"/>
            </a:endParaRPr>
          </a:p>
          <a:p>
            <a:pPr marL="342900" indent="-342900" algn="just" eaLnBrk="0" fontAlgn="base" hangingPunct="0">
              <a:lnSpc>
                <a:spcPct val="150000"/>
              </a:lnSpc>
              <a:spcBef>
                <a:spcPct val="0"/>
              </a:spcBef>
              <a:spcAft>
                <a:spcPct val="0"/>
              </a:spcAft>
              <a:buFont typeface="Arial" panose="020B0604020202020204" pitchFamily="34" charset="0"/>
              <a:buChar char="•"/>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RAM has a strong </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positive</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relationship with price, indicating higher RAM models tend to cost more.</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Rating Count and Review Count are highly correlated, which makes sense since more reviews usually lead to more ratings.</a:t>
            </a:r>
            <a:endParaRPr lang="en-US" altLang="en-US" sz="2000" dirty="0">
              <a:latin typeface="Times New Roman" panose="02020603050405020304" pitchFamily="18" charset="0"/>
              <a:cs typeface="Times New Roman" panose="02020603050405020304" pitchFamily="18" charset="0"/>
            </a:endParaRPr>
          </a:p>
          <a:p>
            <a:pPr marL="342900" indent="-342900" algn="just" defTabSz="914400" eaLnBrk="0" fontAlgn="base" hangingPunct="0">
              <a:lnSpc>
                <a:spcPct val="150000"/>
              </a:lnSpc>
              <a:spcBef>
                <a:spcPct val="0"/>
              </a:spcBef>
              <a:spcAft>
                <a:spcPct val="0"/>
              </a:spcAft>
              <a:buFont typeface="Arial" panose="020B0604020202020204" pitchFamily="34" charset="0"/>
              <a:buChar char="•"/>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Ratings</a:t>
            </a:r>
            <a:r>
              <a:rPr lang="en-US" altLang="en-US" sz="2000" dirty="0">
                <a:latin typeface="Times New Roman" panose="02020603050405020304" pitchFamily="18" charset="0"/>
                <a:cs typeface="Times New Roman" panose="02020603050405020304" pitchFamily="18" charset="0"/>
              </a:rPr>
              <a:t> have only a weak correlation with price and specifications, suggesting customer satisfaction isn’t determined         purely by cost or hardware.</a:t>
            </a:r>
          </a:p>
          <a:p>
            <a:pPr algn="just" defTabSz="914400" eaLnBrk="0" fontAlgn="base" hangingPunct="0">
              <a:lnSpc>
                <a:spcPct val="150000"/>
              </a:lnSpc>
              <a:spcBef>
                <a:spcPct val="0"/>
              </a:spcBef>
              <a:spcAft>
                <a:spcPct val="0"/>
              </a:spcAft>
              <a:buFontTx/>
              <a:buChar char="•"/>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A1CB7DA-90AE-E5E9-3618-86AFACEEE2FB}"/>
              </a:ext>
            </a:extLst>
          </p:cNvPr>
          <p:cNvSpPr txBox="1"/>
          <p:nvPr/>
        </p:nvSpPr>
        <p:spPr>
          <a:xfrm>
            <a:off x="445589" y="3900804"/>
            <a:ext cx="8477250" cy="461665"/>
          </a:xfrm>
          <a:prstGeom prst="rect">
            <a:avLst/>
          </a:prstGeom>
          <a:noFill/>
        </p:spPr>
        <p:txBody>
          <a:bodyPr wrap="square">
            <a:spAutoFit/>
          </a:bodyPr>
          <a:lstStyle/>
          <a:p>
            <a:r>
              <a:rPr lang="en-US" sz="2400" b="1" dirty="0">
                <a:latin typeface="Times New Roman" panose="02020603050405020304" pitchFamily="18" charset="0"/>
                <a:ea typeface="Lato Bold" panose="020F0502020204030203" charset="0"/>
                <a:cs typeface="Times New Roman" panose="02020603050405020304" pitchFamily="18" charset="0"/>
              </a:rPr>
              <a:t>Observation</a:t>
            </a:r>
          </a:p>
        </p:txBody>
      </p:sp>
      <p:pic>
        <p:nvPicPr>
          <p:cNvPr id="3" name="Picture 2" descr="A black and red text&#10;&#10;AI-generated content may be incorrect.">
            <a:extLst>
              <a:ext uri="{FF2B5EF4-FFF2-40B4-BE49-F238E27FC236}">
                <a16:creationId xmlns:a16="http://schemas.microsoft.com/office/drawing/2014/main" id="{2FA4E1FD-D309-475D-6B6B-D12DAD2CCBF5}"/>
              </a:ext>
            </a:extLst>
          </p:cNvPr>
          <p:cNvPicPr>
            <a:picLocks noChangeAspect="1"/>
          </p:cNvPicPr>
          <p:nvPr/>
        </p:nvPicPr>
        <p:blipFill>
          <a:blip r:embed="rId3"/>
          <a:stretch>
            <a:fillRect/>
          </a:stretch>
        </p:blipFill>
        <p:spPr>
          <a:xfrm>
            <a:off x="9760480" y="7205943"/>
            <a:ext cx="4562475" cy="923925"/>
          </a:xfrm>
          <a:prstGeom prst="rect">
            <a:avLst/>
          </a:prstGeom>
        </p:spPr>
      </p:pic>
    </p:spTree>
    <p:extLst>
      <p:ext uri="{BB962C8B-B14F-4D97-AF65-F5344CB8AC3E}">
        <p14:creationId xmlns:p14="http://schemas.microsoft.com/office/powerpoint/2010/main" val="250148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430553-6445-6CE5-B3CF-3D666213AD9B}"/>
              </a:ext>
            </a:extLst>
          </p:cNvPr>
          <p:cNvPicPr>
            <a:picLocks noChangeAspect="1"/>
          </p:cNvPicPr>
          <p:nvPr/>
        </p:nvPicPr>
        <p:blipFill>
          <a:blip r:embed="rId2"/>
          <a:stretch>
            <a:fillRect/>
          </a:stretch>
        </p:blipFill>
        <p:spPr>
          <a:xfrm>
            <a:off x="0" y="51820"/>
            <a:ext cx="14607605" cy="8125959"/>
          </a:xfrm>
          <a:prstGeom prst="rect">
            <a:avLst/>
          </a:prstGeom>
        </p:spPr>
      </p:pic>
    </p:spTree>
    <p:extLst>
      <p:ext uri="{BB962C8B-B14F-4D97-AF65-F5344CB8AC3E}">
        <p14:creationId xmlns:p14="http://schemas.microsoft.com/office/powerpoint/2010/main" val="2966854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088107" y="345404"/>
            <a:ext cx="9171296" cy="889751"/>
          </a:xfrm>
          <a:prstGeom prst="rect">
            <a:avLst/>
          </a:prstGeom>
          <a:noFill/>
          <a:ln/>
        </p:spPr>
        <p:txBody>
          <a:bodyPr wrap="none" lIns="0" tIns="0" rIns="0" bIns="0" rtlCol="0" anchor="t"/>
          <a:lstStyle/>
          <a:p>
            <a:pPr marL="0" indent="0" algn="l">
              <a:lnSpc>
                <a:spcPts val="4450"/>
              </a:lnSpc>
              <a:buNone/>
            </a:pPr>
            <a:r>
              <a:rPr lang="en-US" sz="3550" b="1" dirty="0">
                <a:solidFill>
                  <a:srgbClr val="282824"/>
                </a:solidFill>
                <a:latin typeface="Times New Roman" panose="02020603050405020304" pitchFamily="18" charset="0"/>
                <a:ea typeface="Lato Bold" pitchFamily="34" charset="-122"/>
                <a:cs typeface="Times New Roman" panose="02020603050405020304" pitchFamily="18" charset="0"/>
              </a:rPr>
              <a:t>Project Overview: From Data Collection to Insights</a:t>
            </a:r>
            <a:endParaRPr lang="en-US" sz="3550" dirty="0">
              <a:latin typeface="Times New Roman" panose="02020603050405020304" pitchFamily="18" charset="0"/>
              <a:cs typeface="Times New Roman" panose="02020603050405020304" pitchFamily="18" charset="0"/>
            </a:endParaRPr>
          </a:p>
        </p:txBody>
      </p:sp>
      <p:sp>
        <p:nvSpPr>
          <p:cNvPr id="3" name="Text 1"/>
          <p:cNvSpPr/>
          <p:nvPr/>
        </p:nvSpPr>
        <p:spPr>
          <a:xfrm>
            <a:off x="301563" y="121004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Light" pitchFamily="34" charset="0"/>
                <a:ea typeface="Lato Light" pitchFamily="34" charset="-122"/>
                <a:cs typeface="Lato Light" pitchFamily="34" charset="-120"/>
              </a:rPr>
              <a:t>01</a:t>
            </a:r>
            <a:endParaRPr lang="en-US" sz="1750" dirty="0"/>
          </a:p>
        </p:txBody>
      </p:sp>
      <p:sp>
        <p:nvSpPr>
          <p:cNvPr id="4" name="Shape 2"/>
          <p:cNvSpPr/>
          <p:nvPr/>
        </p:nvSpPr>
        <p:spPr>
          <a:xfrm>
            <a:off x="301563" y="1607808"/>
            <a:ext cx="4196358" cy="30480"/>
          </a:xfrm>
          <a:prstGeom prst="rect">
            <a:avLst/>
          </a:prstGeom>
          <a:solidFill>
            <a:srgbClr val="282824"/>
          </a:solidFill>
          <a:ln/>
        </p:spPr>
      </p:sp>
      <p:sp>
        <p:nvSpPr>
          <p:cNvPr id="5" name="Text 3"/>
          <p:cNvSpPr/>
          <p:nvPr/>
        </p:nvSpPr>
        <p:spPr>
          <a:xfrm>
            <a:off x="301563" y="1881754"/>
            <a:ext cx="3087886" cy="354330"/>
          </a:xfrm>
          <a:prstGeom prst="rect">
            <a:avLst/>
          </a:prstGeom>
          <a:noFill/>
          <a:ln/>
        </p:spPr>
        <p:txBody>
          <a:bodyPr wrap="none" lIns="0" tIns="0" rIns="0" bIns="0" rtlCol="0" anchor="t"/>
          <a:lstStyle/>
          <a:p>
            <a:pPr marL="0" indent="0" algn="l">
              <a:lnSpc>
                <a:spcPts val="2750"/>
              </a:lnSpc>
              <a:buNone/>
            </a:pPr>
            <a:r>
              <a:rPr lang="en-US" sz="2800" b="1" dirty="0">
                <a:solidFill>
                  <a:srgbClr val="4A4A45"/>
                </a:solidFill>
                <a:latin typeface="Times New Roman" panose="02020603050405020304" pitchFamily="18" charset="0"/>
                <a:ea typeface="Lato Bold" pitchFamily="34" charset="-122"/>
                <a:cs typeface="Times New Roman" panose="02020603050405020304" pitchFamily="18" charset="0"/>
              </a:rPr>
              <a:t>Import</a:t>
            </a:r>
            <a:r>
              <a:rPr lang="en-US" sz="2400" b="1" dirty="0">
                <a:solidFill>
                  <a:srgbClr val="4A4A45"/>
                </a:solidFill>
                <a:latin typeface="Times New Roman" panose="02020603050405020304" pitchFamily="18" charset="0"/>
                <a:ea typeface="Lato Bold" pitchFamily="34" charset="-122"/>
                <a:cs typeface="Times New Roman" panose="02020603050405020304" pitchFamily="18" charset="0"/>
              </a:rPr>
              <a:t> Libraries &amp; Setup</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301563" y="2340442"/>
            <a:ext cx="4196358" cy="2177415"/>
          </a:xfrm>
          <a:prstGeom prst="rect">
            <a:avLst/>
          </a:prstGeom>
          <a:noFill/>
          <a:ln/>
        </p:spPr>
        <p:txBody>
          <a:bodyPr wrap="square" lIns="0" tIns="0" rIns="0" bIns="0" rtlCol="0" anchor="t"/>
          <a:lstStyle/>
          <a:p>
            <a:pPr marL="0" indent="0" algn="just">
              <a:lnSpc>
                <a:spcPts val="2850"/>
              </a:lnSpc>
              <a:buNone/>
            </a:pP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Initiate the project by importing essential Python libraries like BeautifulSoup for parsing HTML and Requests for fetching web pages, alongside NumPy and Time for data handling and performance monitoring.</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4916906" y="121004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Light" pitchFamily="34" charset="0"/>
                <a:ea typeface="Lato Light" pitchFamily="34" charset="-122"/>
                <a:cs typeface="Lato Light" pitchFamily="34" charset="-120"/>
              </a:rPr>
              <a:t>02</a:t>
            </a:r>
            <a:endParaRPr lang="en-US" sz="1750" dirty="0"/>
          </a:p>
        </p:txBody>
      </p:sp>
      <p:sp>
        <p:nvSpPr>
          <p:cNvPr id="8" name="Shape 6"/>
          <p:cNvSpPr/>
          <p:nvPr/>
        </p:nvSpPr>
        <p:spPr>
          <a:xfrm>
            <a:off x="4827666" y="1607433"/>
            <a:ext cx="4196358" cy="30480"/>
          </a:xfrm>
          <a:prstGeom prst="rect">
            <a:avLst/>
          </a:prstGeom>
          <a:solidFill>
            <a:srgbClr val="282824"/>
          </a:solidFill>
          <a:ln/>
        </p:spPr>
      </p:sp>
      <p:sp>
        <p:nvSpPr>
          <p:cNvPr id="9" name="Text 7"/>
          <p:cNvSpPr/>
          <p:nvPr/>
        </p:nvSpPr>
        <p:spPr>
          <a:xfrm>
            <a:off x="4805116" y="1876219"/>
            <a:ext cx="3405307" cy="490309"/>
          </a:xfrm>
          <a:prstGeom prst="rect">
            <a:avLst/>
          </a:prstGeom>
          <a:noFill/>
          <a:ln/>
        </p:spPr>
        <p:txBody>
          <a:bodyPr wrap="none" lIns="0" tIns="0" rIns="0" bIns="0" rtlCol="0" anchor="t"/>
          <a:lstStyle/>
          <a:p>
            <a:pPr marL="0" indent="0" algn="l">
              <a:lnSpc>
                <a:spcPts val="2750"/>
              </a:lnSpc>
              <a:buNone/>
            </a:pPr>
            <a:r>
              <a:rPr lang="en-US" sz="2400" b="1" dirty="0">
                <a:solidFill>
                  <a:srgbClr val="4A4A45"/>
                </a:solidFill>
                <a:latin typeface="Times New Roman" panose="02020603050405020304" pitchFamily="18" charset="0"/>
                <a:ea typeface="Lato Bold" pitchFamily="34" charset="-122"/>
                <a:cs typeface="Times New Roman" panose="02020603050405020304" pitchFamily="18" charset="0"/>
              </a:rPr>
              <a:t>Data Scraping &amp; Extraction</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4903444" y="2338580"/>
            <a:ext cx="4196358" cy="2978282"/>
          </a:xfrm>
          <a:prstGeom prst="rect">
            <a:avLst/>
          </a:prstGeom>
          <a:noFill/>
          <a:ln/>
        </p:spPr>
        <p:txBody>
          <a:bodyPr wrap="square" lIns="0" tIns="0" rIns="0" bIns="0" rtlCol="0" anchor="t"/>
          <a:lstStyle/>
          <a:p>
            <a:pPr marL="0" indent="0" algn="just">
              <a:lnSpc>
                <a:spcPts val="2850"/>
              </a:lnSpc>
              <a:buNone/>
            </a:pP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Execute a robust web scraping loop across multiple pages, systematically extracting key laptop attributes such as product name, price, rating, features, and discount information. Each page's processing time is carefully logged to monitor efficiency.</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9486682" y="120784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Light" pitchFamily="34" charset="0"/>
                <a:ea typeface="Lato Light" pitchFamily="34" charset="-122"/>
                <a:cs typeface="Lato Light" pitchFamily="34" charset="-120"/>
              </a:rPr>
              <a:t>03</a:t>
            </a:r>
            <a:endParaRPr lang="en-US" sz="1750" dirty="0"/>
          </a:p>
        </p:txBody>
      </p:sp>
      <p:sp>
        <p:nvSpPr>
          <p:cNvPr id="12" name="Shape 10"/>
          <p:cNvSpPr/>
          <p:nvPr/>
        </p:nvSpPr>
        <p:spPr>
          <a:xfrm>
            <a:off x="9214425" y="1577328"/>
            <a:ext cx="4196358" cy="30480"/>
          </a:xfrm>
          <a:prstGeom prst="rect">
            <a:avLst/>
          </a:prstGeom>
          <a:solidFill>
            <a:srgbClr val="282824"/>
          </a:solidFill>
          <a:ln/>
        </p:spPr>
      </p:sp>
      <p:sp>
        <p:nvSpPr>
          <p:cNvPr id="13" name="Text 11"/>
          <p:cNvSpPr/>
          <p:nvPr/>
        </p:nvSpPr>
        <p:spPr>
          <a:xfrm>
            <a:off x="9214425" y="1831250"/>
            <a:ext cx="3711893" cy="354330"/>
          </a:xfrm>
          <a:prstGeom prst="rect">
            <a:avLst/>
          </a:prstGeom>
          <a:noFill/>
          <a:ln/>
        </p:spPr>
        <p:txBody>
          <a:bodyPr wrap="none" lIns="0" tIns="0" rIns="0" bIns="0" rtlCol="0" anchor="t"/>
          <a:lstStyle/>
          <a:p>
            <a:pPr marL="0" indent="0" algn="l">
              <a:lnSpc>
                <a:spcPts val="2750"/>
              </a:lnSpc>
              <a:buNone/>
            </a:pPr>
            <a:r>
              <a:rPr lang="en-US" sz="2400" b="1" dirty="0">
                <a:solidFill>
                  <a:srgbClr val="4A4A45"/>
                </a:solidFill>
                <a:latin typeface="Times New Roman" panose="02020603050405020304" pitchFamily="18" charset="0"/>
                <a:ea typeface="Lato Bold" pitchFamily="34" charset="-122"/>
                <a:cs typeface="Times New Roman" panose="02020603050405020304" pitchFamily="18" charset="0"/>
              </a:rPr>
              <a:t>Data Structuring with Pandas</a:t>
            </a:r>
            <a:endParaRPr lang="en-US" sz="2400" dirty="0">
              <a:latin typeface="Times New Roman" panose="02020603050405020304" pitchFamily="18" charset="0"/>
              <a:cs typeface="Times New Roman" panose="02020603050405020304" pitchFamily="18" charset="0"/>
            </a:endParaRPr>
          </a:p>
        </p:txBody>
      </p:sp>
      <p:sp>
        <p:nvSpPr>
          <p:cNvPr id="14" name="Text 12"/>
          <p:cNvSpPr/>
          <p:nvPr/>
        </p:nvSpPr>
        <p:spPr>
          <a:xfrm>
            <a:off x="9315951" y="2399533"/>
            <a:ext cx="4196358" cy="1840176"/>
          </a:xfrm>
          <a:prstGeom prst="rect">
            <a:avLst/>
          </a:prstGeom>
          <a:noFill/>
          <a:ln/>
        </p:spPr>
        <p:txBody>
          <a:bodyPr wrap="square" lIns="0" tIns="0" rIns="0" bIns="0" rtlCol="0" anchor="t"/>
          <a:lstStyle/>
          <a:p>
            <a:pPr marL="0" indent="0" algn="just">
              <a:lnSpc>
                <a:spcPts val="2850"/>
              </a:lnSpc>
              <a:buNone/>
            </a:pP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Transform the collected raw data into a structured Pandas DataFrame, organizing product details, pricing, ratings, and specifications for subsequent analysis</a:t>
            </a:r>
            <a:r>
              <a:rPr lang="en-US" sz="1750" dirty="0">
                <a:solidFill>
                  <a:srgbClr val="4A4A45"/>
                </a:solidFill>
                <a:latin typeface="Times New Roman" panose="02020603050405020304" pitchFamily="18" charset="0"/>
                <a:ea typeface="Lato"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307100" y="4902384"/>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Light" pitchFamily="34" charset="0"/>
                <a:ea typeface="Lato Light" pitchFamily="34" charset="-122"/>
                <a:cs typeface="Lato Light" pitchFamily="34" charset="-120"/>
              </a:rPr>
              <a:t>04</a:t>
            </a:r>
            <a:endParaRPr lang="en-US" sz="1750" dirty="0"/>
          </a:p>
        </p:txBody>
      </p:sp>
      <p:sp>
        <p:nvSpPr>
          <p:cNvPr id="16" name="Shape 14"/>
          <p:cNvSpPr/>
          <p:nvPr/>
        </p:nvSpPr>
        <p:spPr>
          <a:xfrm>
            <a:off x="301563" y="5452580"/>
            <a:ext cx="6407944" cy="30480"/>
          </a:xfrm>
          <a:prstGeom prst="rect">
            <a:avLst/>
          </a:prstGeom>
          <a:solidFill>
            <a:srgbClr val="282824"/>
          </a:solidFill>
          <a:ln/>
        </p:spPr>
      </p:sp>
      <p:sp>
        <p:nvSpPr>
          <p:cNvPr id="17" name="Text 15"/>
          <p:cNvSpPr/>
          <p:nvPr/>
        </p:nvSpPr>
        <p:spPr>
          <a:xfrm>
            <a:off x="301563" y="5776124"/>
            <a:ext cx="3224213" cy="354330"/>
          </a:xfrm>
          <a:prstGeom prst="rect">
            <a:avLst/>
          </a:prstGeom>
          <a:noFill/>
          <a:ln/>
        </p:spPr>
        <p:txBody>
          <a:bodyPr wrap="none" lIns="0" tIns="0" rIns="0" bIns="0" rtlCol="0" anchor="t"/>
          <a:lstStyle/>
          <a:p>
            <a:pPr marL="0" indent="0" algn="l">
              <a:lnSpc>
                <a:spcPts val="2750"/>
              </a:lnSpc>
              <a:buNone/>
            </a:pPr>
            <a:r>
              <a:rPr lang="en-US" sz="2400" b="1" dirty="0">
                <a:solidFill>
                  <a:srgbClr val="4A4A45"/>
                </a:solidFill>
                <a:latin typeface="Times New Roman" panose="02020603050405020304" pitchFamily="18" charset="0"/>
                <a:ea typeface="Lato Bold" pitchFamily="34" charset="-122"/>
                <a:cs typeface="Times New Roman" panose="02020603050405020304" pitchFamily="18" charset="0"/>
              </a:rPr>
              <a:t>Cleaning &amp; Preprocessing</a:t>
            </a:r>
            <a:endParaRPr lang="en-US" sz="2400" dirty="0">
              <a:latin typeface="Times New Roman" panose="02020603050405020304" pitchFamily="18" charset="0"/>
              <a:cs typeface="Times New Roman" panose="02020603050405020304" pitchFamily="18" charset="0"/>
            </a:endParaRPr>
          </a:p>
        </p:txBody>
      </p:sp>
      <p:sp>
        <p:nvSpPr>
          <p:cNvPr id="18" name="Text 16"/>
          <p:cNvSpPr/>
          <p:nvPr/>
        </p:nvSpPr>
        <p:spPr>
          <a:xfrm>
            <a:off x="301563" y="6382010"/>
            <a:ext cx="6407944" cy="1088708"/>
          </a:xfrm>
          <a:prstGeom prst="rect">
            <a:avLst/>
          </a:prstGeom>
          <a:noFill/>
          <a:ln/>
        </p:spPr>
        <p:txBody>
          <a:bodyPr wrap="square" lIns="0" tIns="0" rIns="0" bIns="0" rtlCol="0" anchor="t"/>
          <a:lstStyle/>
          <a:p>
            <a:pPr marL="0" indent="0" algn="l">
              <a:lnSpc>
                <a:spcPts val="2850"/>
              </a:lnSpc>
              <a:buNone/>
            </a:pP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Address missing values and duplicate entries within the dataset to ensure data integrity and reliability, preparing it for in-depth statistical and visual analysis.</a:t>
            </a:r>
            <a:endParaRPr lang="en-US" sz="2000" dirty="0">
              <a:latin typeface="Times New Roman" panose="02020603050405020304" pitchFamily="18" charset="0"/>
              <a:cs typeface="Times New Roman" panose="02020603050405020304" pitchFamily="18" charset="0"/>
            </a:endParaRPr>
          </a:p>
        </p:txBody>
      </p:sp>
      <p:sp>
        <p:nvSpPr>
          <p:cNvPr id="19" name="Text 17"/>
          <p:cNvSpPr/>
          <p:nvPr/>
        </p:nvSpPr>
        <p:spPr>
          <a:xfrm>
            <a:off x="7865276" y="487220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Light" pitchFamily="34" charset="0"/>
                <a:ea typeface="Lato Light" pitchFamily="34" charset="-122"/>
                <a:cs typeface="Lato Light" pitchFamily="34" charset="-120"/>
              </a:rPr>
              <a:t>05</a:t>
            </a:r>
            <a:endParaRPr lang="en-US" sz="1750" dirty="0"/>
          </a:p>
        </p:txBody>
      </p:sp>
      <p:sp>
        <p:nvSpPr>
          <p:cNvPr id="20" name="Shape 18"/>
          <p:cNvSpPr/>
          <p:nvPr/>
        </p:nvSpPr>
        <p:spPr>
          <a:xfrm>
            <a:off x="7441599" y="5431993"/>
            <a:ext cx="6407944" cy="30480"/>
          </a:xfrm>
          <a:prstGeom prst="rect">
            <a:avLst/>
          </a:prstGeom>
          <a:solidFill>
            <a:srgbClr val="282824"/>
          </a:solidFill>
          <a:ln/>
        </p:spPr>
      </p:sp>
      <p:sp>
        <p:nvSpPr>
          <p:cNvPr id="21" name="Text 19"/>
          <p:cNvSpPr/>
          <p:nvPr/>
        </p:nvSpPr>
        <p:spPr>
          <a:xfrm>
            <a:off x="7615907" y="5632596"/>
            <a:ext cx="3029664" cy="354330"/>
          </a:xfrm>
          <a:prstGeom prst="rect">
            <a:avLst/>
          </a:prstGeom>
          <a:noFill/>
          <a:ln/>
        </p:spPr>
        <p:txBody>
          <a:bodyPr wrap="none" lIns="0" tIns="0" rIns="0" bIns="0" rtlCol="0" anchor="t"/>
          <a:lstStyle/>
          <a:p>
            <a:pPr marL="0" indent="0" algn="l">
              <a:lnSpc>
                <a:spcPts val="2750"/>
              </a:lnSpc>
              <a:buNone/>
            </a:pPr>
            <a:r>
              <a:rPr lang="en-US" sz="2800" b="1" dirty="0">
                <a:solidFill>
                  <a:srgbClr val="4A4A45"/>
                </a:solidFill>
                <a:latin typeface="Times New Roman" panose="02020603050405020304" pitchFamily="18" charset="0"/>
                <a:ea typeface="Lato Bold" pitchFamily="34" charset="-122"/>
                <a:cs typeface="Times New Roman" panose="02020603050405020304" pitchFamily="18" charset="0"/>
              </a:rPr>
              <a:t>Analysis &amp; Visualization</a:t>
            </a:r>
            <a:endParaRPr lang="en-US" sz="2800" dirty="0">
              <a:latin typeface="Times New Roman" panose="02020603050405020304" pitchFamily="18" charset="0"/>
              <a:cs typeface="Times New Roman" panose="02020603050405020304" pitchFamily="18" charset="0"/>
            </a:endParaRPr>
          </a:p>
        </p:txBody>
      </p:sp>
      <p:sp>
        <p:nvSpPr>
          <p:cNvPr id="22" name="Text 20"/>
          <p:cNvSpPr/>
          <p:nvPr/>
        </p:nvSpPr>
        <p:spPr>
          <a:xfrm>
            <a:off x="7315200" y="6108336"/>
            <a:ext cx="6407944" cy="1553033"/>
          </a:xfrm>
          <a:prstGeom prst="rect">
            <a:avLst/>
          </a:prstGeom>
          <a:noFill/>
          <a:ln/>
        </p:spPr>
        <p:txBody>
          <a:bodyPr wrap="square" lIns="0" tIns="0" rIns="0" bIns="0" rtlCol="0" anchor="t"/>
          <a:lstStyle/>
          <a:p>
            <a:pPr marL="0" indent="0" algn="l">
              <a:lnSpc>
                <a:spcPts val="2850"/>
              </a:lnSpc>
              <a:buNone/>
            </a:pP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Conduct comprehensive univariate, bivariate, and multivariate analyses, employing various visualization techniques to uncover trends, correlations, and insights into the laptop market.</a:t>
            </a:r>
            <a:endParaRPr lang="en-US" sz="2000" dirty="0">
              <a:latin typeface="Times New Roman" panose="02020603050405020304" pitchFamily="18" charset="0"/>
              <a:cs typeface="Times New Roman" panose="02020603050405020304" pitchFamily="18" charset="0"/>
            </a:endParaRPr>
          </a:p>
        </p:txBody>
      </p:sp>
      <p:pic>
        <p:nvPicPr>
          <p:cNvPr id="23" name="Picture 22" descr="A black and red text&#10;&#10;AI-generated content may be incorrect.">
            <a:extLst>
              <a:ext uri="{FF2B5EF4-FFF2-40B4-BE49-F238E27FC236}">
                <a16:creationId xmlns:a16="http://schemas.microsoft.com/office/drawing/2014/main" id="{6A5C8D4F-CC96-F0EB-BBE2-4D4B77415F6C}"/>
              </a:ext>
            </a:extLst>
          </p:cNvPr>
          <p:cNvPicPr>
            <a:picLocks noChangeAspect="1"/>
          </p:cNvPicPr>
          <p:nvPr/>
        </p:nvPicPr>
        <p:blipFill>
          <a:blip r:embed="rId3"/>
          <a:stretch>
            <a:fillRect/>
          </a:stretch>
        </p:blipFill>
        <p:spPr>
          <a:xfrm>
            <a:off x="11477767" y="7516602"/>
            <a:ext cx="3152633" cy="6384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429924" y="593974"/>
            <a:ext cx="6018040" cy="362903"/>
          </a:xfrm>
          <a:prstGeom prst="rect">
            <a:avLst/>
          </a:prstGeom>
          <a:noFill/>
          <a:ln/>
        </p:spPr>
        <p:txBody>
          <a:bodyPr wrap="none" lIns="0" tIns="0" rIns="0" bIns="0" rtlCol="0" anchor="t"/>
          <a:lstStyle/>
          <a:p>
            <a:pPr marL="0" indent="0" algn="l">
              <a:lnSpc>
                <a:spcPts val="2200"/>
              </a:lnSpc>
              <a:buNone/>
            </a:pPr>
            <a:r>
              <a:rPr lang="en-US" sz="3200" b="1" dirty="0">
                <a:solidFill>
                  <a:srgbClr val="282824"/>
                </a:solidFill>
                <a:latin typeface="Times New Roman" panose="02020603050405020304" pitchFamily="18" charset="0"/>
                <a:ea typeface="Tahoma" panose="020B0604030504040204" pitchFamily="34" charset="0"/>
                <a:cs typeface="Times New Roman" panose="02020603050405020304" pitchFamily="18" charset="0"/>
              </a:rPr>
              <a:t>Initial Setup: Importing Libraries for Web Scraping</a:t>
            </a:r>
            <a:endParaRPr lang="en-US" sz="32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 1"/>
          <p:cNvSpPr/>
          <p:nvPr/>
        </p:nvSpPr>
        <p:spPr>
          <a:xfrm>
            <a:off x="497483" y="1738566"/>
            <a:ext cx="7173397" cy="362903"/>
          </a:xfrm>
          <a:prstGeom prst="rect">
            <a:avLst/>
          </a:prstGeom>
          <a:noFill/>
          <a:ln/>
        </p:spPr>
        <p:txBody>
          <a:bodyPr wrap="square" lIns="0" tIns="0" rIns="0" bIns="0" rtlCol="0" anchor="t"/>
          <a:lstStyle/>
          <a:p>
            <a:pPr marL="0" indent="0" algn="l">
              <a:lnSpc>
                <a:spcPts val="14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The project begins with importing crucial Python libraries</a:t>
            </a: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that facilitate web scraping and data manipulation. These</a:t>
            </a: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libraries are the foundation for extracting and processing</a:t>
            </a: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information from the web.</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148386" y="4697041"/>
            <a:ext cx="7173397" cy="181451"/>
          </a:xfrm>
          <a:prstGeom prst="rect">
            <a:avLst/>
          </a:prstGeom>
          <a:noFill/>
          <a:ln/>
        </p:spPr>
        <p:txBody>
          <a:bodyPr wrap="none" lIns="0" tIns="0" rIns="0" bIns="0" rtlCol="0" anchor="t"/>
          <a:lstStyle/>
          <a:p>
            <a:pPr marL="342900" indent="-342900" algn="l">
              <a:lnSpc>
                <a:spcPts val="1400"/>
              </a:lnSpc>
              <a:buSzPct val="100000"/>
              <a:buChar char="•"/>
            </a:pPr>
            <a:r>
              <a:rPr lang="en-US" sz="2400" dirty="0">
                <a:solidFill>
                  <a:srgbClr val="4A4A45"/>
                </a:solidFill>
                <a:highlight>
                  <a:srgbClr val="E2DFD9"/>
                </a:highlight>
                <a:latin typeface="Times New Roman" panose="02020603050405020304" pitchFamily="18" charset="0"/>
                <a:ea typeface="Consolas" pitchFamily="34" charset="-122"/>
                <a:cs typeface="Times New Roman" panose="02020603050405020304" pitchFamily="18" charset="0"/>
              </a:rPr>
              <a:t>BeautifulSoup</a:t>
            </a: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For parsing HTML and XML documents.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48386" y="5345475"/>
            <a:ext cx="7173397" cy="181451"/>
          </a:xfrm>
          <a:prstGeom prst="rect">
            <a:avLst/>
          </a:prstGeom>
          <a:noFill/>
          <a:ln/>
        </p:spPr>
        <p:txBody>
          <a:bodyPr wrap="none" lIns="0" tIns="0" rIns="0" bIns="0" rtlCol="0" anchor="t"/>
          <a:lstStyle/>
          <a:p>
            <a:pPr marL="342900" indent="-342900" algn="l">
              <a:lnSpc>
                <a:spcPts val="1400"/>
              </a:lnSpc>
              <a:buSzPct val="100000"/>
              <a:buChar char="•"/>
            </a:pPr>
            <a:r>
              <a:rPr lang="en-US" sz="2400" dirty="0">
                <a:solidFill>
                  <a:srgbClr val="4A4A45"/>
                </a:solidFill>
                <a:highlight>
                  <a:srgbClr val="E2DFD9"/>
                </a:highlight>
                <a:latin typeface="Times New Roman" panose="02020603050405020304" pitchFamily="18" charset="0"/>
                <a:ea typeface="Consolas" pitchFamily="34" charset="-122"/>
                <a:cs typeface="Times New Roman" panose="02020603050405020304" pitchFamily="18" charset="0"/>
              </a:rPr>
              <a:t>requests</a:t>
            </a: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To make HTTP requests to fetch web pages.</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148386" y="6200369"/>
            <a:ext cx="7173397" cy="181451"/>
          </a:xfrm>
          <a:prstGeom prst="rect">
            <a:avLst/>
          </a:prstGeom>
          <a:noFill/>
          <a:ln/>
        </p:spPr>
        <p:txBody>
          <a:bodyPr wrap="none" lIns="0" tIns="0" rIns="0" bIns="0" rtlCol="0" anchor="t"/>
          <a:lstStyle/>
          <a:p>
            <a:pPr marL="342900" indent="-342900" algn="l">
              <a:lnSpc>
                <a:spcPts val="1400"/>
              </a:lnSpc>
              <a:buSzPct val="100000"/>
              <a:buChar char="•"/>
            </a:pPr>
            <a:r>
              <a:rPr lang="en-US" sz="2400" dirty="0">
                <a:solidFill>
                  <a:srgbClr val="4A4A45"/>
                </a:solidFill>
                <a:highlight>
                  <a:srgbClr val="E2DFD9"/>
                </a:highlight>
                <a:latin typeface="Times New Roman" panose="02020603050405020304" pitchFamily="18" charset="0"/>
                <a:ea typeface="Consolas" pitchFamily="34" charset="-122"/>
                <a:cs typeface="Times New Roman" panose="02020603050405020304" pitchFamily="18" charset="0"/>
              </a:rPr>
              <a:t>numpy</a:t>
            </a: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For numerical operations, especially handling missing data</a:t>
            </a: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148386" y="6982847"/>
            <a:ext cx="7173397" cy="181451"/>
          </a:xfrm>
          <a:prstGeom prst="rect">
            <a:avLst/>
          </a:prstGeom>
          <a:noFill/>
          <a:ln/>
        </p:spPr>
        <p:txBody>
          <a:bodyPr wrap="none" lIns="0" tIns="0" rIns="0" bIns="0" rtlCol="0" anchor="t"/>
          <a:lstStyle/>
          <a:p>
            <a:pPr marL="342900" indent="-342900" algn="l">
              <a:lnSpc>
                <a:spcPts val="1400"/>
              </a:lnSpc>
              <a:buSzPct val="100000"/>
              <a:buChar char="•"/>
            </a:pPr>
            <a:r>
              <a:rPr lang="en-US" sz="2400" dirty="0">
                <a:solidFill>
                  <a:srgbClr val="4A4A45"/>
                </a:solidFill>
                <a:highlight>
                  <a:srgbClr val="E2DFD9"/>
                </a:highlight>
                <a:latin typeface="Consolas" pitchFamily="34" charset="0"/>
                <a:ea typeface="Consolas" pitchFamily="34" charset="-122"/>
                <a:cs typeface="Consolas" pitchFamily="34" charset="-120"/>
              </a:rPr>
              <a:t>time</a:t>
            </a:r>
            <a:r>
              <a:rPr lang="en-US" sz="2400" dirty="0">
                <a:solidFill>
                  <a:srgbClr val="4A4A45"/>
                </a:solidFill>
                <a:latin typeface="Lato" pitchFamily="34" charset="0"/>
                <a:ea typeface="Lato" pitchFamily="34" charset="-122"/>
                <a:cs typeface="Lato" pitchFamily="34" charset="-120"/>
              </a:rPr>
              <a:t>: To monitor the execution time of various scraping tasks.</a:t>
            </a:r>
            <a:endParaRPr lang="en-US" sz="2400" dirty="0"/>
          </a:p>
        </p:txBody>
      </p:sp>
      <p:sp>
        <p:nvSpPr>
          <p:cNvPr id="10" name="Shape 7"/>
          <p:cNvSpPr/>
          <p:nvPr/>
        </p:nvSpPr>
        <p:spPr>
          <a:xfrm>
            <a:off x="3728442" y="9894689"/>
            <a:ext cx="7173397" cy="1077278"/>
          </a:xfrm>
          <a:prstGeom prst="roundRect">
            <a:avLst>
              <a:gd name="adj" fmla="val 1579"/>
            </a:avLst>
          </a:prstGeom>
          <a:solidFill>
            <a:srgbClr val="E2DFD9"/>
          </a:solidFill>
          <a:ln/>
        </p:spPr>
      </p:sp>
      <p:sp>
        <p:nvSpPr>
          <p:cNvPr id="11" name="Shape 8"/>
          <p:cNvSpPr/>
          <p:nvPr/>
        </p:nvSpPr>
        <p:spPr>
          <a:xfrm>
            <a:off x="3722846" y="9894689"/>
            <a:ext cx="7184588" cy="1077278"/>
          </a:xfrm>
          <a:prstGeom prst="roundRect">
            <a:avLst>
              <a:gd name="adj" fmla="val 1579"/>
            </a:avLst>
          </a:prstGeom>
          <a:solidFill>
            <a:srgbClr val="E2DFD9"/>
          </a:solidFill>
          <a:ln/>
        </p:spPr>
      </p:sp>
      <p:sp>
        <p:nvSpPr>
          <p:cNvPr id="12" name="Text 9"/>
          <p:cNvSpPr/>
          <p:nvPr/>
        </p:nvSpPr>
        <p:spPr>
          <a:xfrm>
            <a:off x="3836194" y="9979700"/>
            <a:ext cx="6957893" cy="907256"/>
          </a:xfrm>
          <a:prstGeom prst="rect">
            <a:avLst/>
          </a:prstGeom>
          <a:noFill/>
          <a:ln/>
        </p:spPr>
        <p:txBody>
          <a:bodyPr wrap="square" lIns="0" tIns="0" rIns="0" bIns="0" rtlCol="0" anchor="t"/>
          <a:lstStyle/>
          <a:p>
            <a:pPr marL="0" indent="0" algn="l">
              <a:lnSpc>
                <a:spcPts val="1400"/>
              </a:lnSpc>
              <a:buNone/>
            </a:pPr>
            <a:r>
              <a:rPr lang="en-US" sz="850" dirty="0">
                <a:solidFill>
                  <a:srgbClr val="4A4A45"/>
                </a:solidFill>
                <a:highlight>
                  <a:srgbClr val="E2DFD9"/>
                </a:highlight>
                <a:latin typeface="Consolas" pitchFamily="34" charset="0"/>
                <a:ea typeface="Consolas" pitchFamily="34" charset="-122"/>
                <a:cs typeface="Consolas" pitchFamily="34" charset="-120"/>
              </a:rPr>
              <a:t>from bs4 import BeautifulSoup
import requests
import numpy as np
import time
</a:t>
            </a:r>
            <a:endParaRPr lang="en-US" sz="850" dirty="0"/>
          </a:p>
        </p:txBody>
      </p:sp>
      <p:pic>
        <p:nvPicPr>
          <p:cNvPr id="4" name="Picture 3" descr="A black and red text&#10;&#10;AI-generated content may be incorrect.">
            <a:extLst>
              <a:ext uri="{FF2B5EF4-FFF2-40B4-BE49-F238E27FC236}">
                <a16:creationId xmlns:a16="http://schemas.microsoft.com/office/drawing/2014/main" id="{3D99D7A0-DD7E-5445-3339-8C62903EACCB}"/>
              </a:ext>
            </a:extLst>
          </p:cNvPr>
          <p:cNvPicPr>
            <a:picLocks noChangeAspect="1"/>
          </p:cNvPicPr>
          <p:nvPr/>
        </p:nvPicPr>
        <p:blipFill>
          <a:blip r:embed="rId3"/>
          <a:stretch>
            <a:fillRect/>
          </a:stretch>
        </p:blipFill>
        <p:spPr>
          <a:xfrm>
            <a:off x="9760480" y="7205943"/>
            <a:ext cx="4562475" cy="923925"/>
          </a:xfrm>
          <a:prstGeom prst="rect">
            <a:avLst/>
          </a:prstGeom>
        </p:spPr>
      </p:pic>
      <p:pic>
        <p:nvPicPr>
          <p:cNvPr id="16" name="Picture 15">
            <a:extLst>
              <a:ext uri="{FF2B5EF4-FFF2-40B4-BE49-F238E27FC236}">
                <a16:creationId xmlns:a16="http://schemas.microsoft.com/office/drawing/2014/main" id="{C87FEB3B-1757-2B19-50CB-14D4A4A154C6}"/>
              </a:ext>
            </a:extLst>
          </p:cNvPr>
          <p:cNvPicPr>
            <a:picLocks noChangeAspect="1"/>
          </p:cNvPicPr>
          <p:nvPr/>
        </p:nvPicPr>
        <p:blipFill>
          <a:blip r:embed="rId4"/>
          <a:stretch>
            <a:fillRect/>
          </a:stretch>
        </p:blipFill>
        <p:spPr>
          <a:xfrm>
            <a:off x="7826828" y="1545771"/>
            <a:ext cx="6803572" cy="4343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126863" y="311825"/>
            <a:ext cx="5826068" cy="283488"/>
          </a:xfrm>
          <a:prstGeom prst="rect">
            <a:avLst/>
          </a:prstGeom>
          <a:noFill/>
          <a:ln/>
        </p:spPr>
        <p:txBody>
          <a:bodyPr wrap="none" lIns="0" tIns="0" rIns="0" bIns="0" rtlCol="0" anchor="t"/>
          <a:lstStyle/>
          <a:p>
            <a:pPr marL="0" indent="0" algn="l">
              <a:lnSpc>
                <a:spcPts val="2200"/>
              </a:lnSpc>
              <a:buNone/>
            </a:pPr>
            <a:r>
              <a:rPr lang="en-US" sz="3200" b="1" dirty="0">
                <a:solidFill>
                  <a:srgbClr val="282824"/>
                </a:solidFill>
                <a:latin typeface="Times New Roman" panose="02020603050405020304" pitchFamily="18" charset="0"/>
                <a:ea typeface="Lato Bold" pitchFamily="34" charset="-122"/>
                <a:cs typeface="Times New Roman" panose="02020603050405020304" pitchFamily="18" charset="0"/>
              </a:rPr>
              <a:t>Efficient Data Collection: Iterating Through Pages</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1386477" y="973341"/>
            <a:ext cx="11797260" cy="687849"/>
          </a:xfrm>
          <a:prstGeom prst="rect">
            <a:avLst/>
          </a:prstGeom>
          <a:noFill/>
          <a:ln/>
        </p:spPr>
        <p:txBody>
          <a:bodyPr wrap="square" lIns="0" tIns="0" rIns="0" bIns="0" rtlCol="0" anchor="t"/>
          <a:lstStyle/>
          <a:p>
            <a:pPr marL="0" indent="0" algn="l">
              <a:lnSpc>
                <a:spcPts val="1400"/>
              </a:lnSpc>
              <a:buNone/>
            </a:pPr>
            <a:r>
              <a:rPr lang="en-US" sz="2400" dirty="0">
                <a:solidFill>
                  <a:srgbClr val="4A4A45"/>
                </a:solidFill>
                <a:latin typeface="Times New Roman" panose="02020603050405020304" pitchFamily="18" charset="0"/>
                <a:ea typeface="Lato" panose="020F0502020204030203" pitchFamily="34" charset="0"/>
                <a:cs typeface="Times New Roman" panose="02020603050405020304" pitchFamily="18" charset="0"/>
              </a:rPr>
              <a:t>A loop was implemented to scrape data from 105 pages of laptop </a:t>
            </a:r>
            <a:r>
              <a:rPr lang="en-US" sz="2400" dirty="0" err="1">
                <a:solidFill>
                  <a:srgbClr val="4A4A45"/>
                </a:solidFill>
                <a:latin typeface="Times New Roman" panose="02020603050405020304" pitchFamily="18" charset="0"/>
                <a:ea typeface="Lato" panose="020F0502020204030203" pitchFamily="34" charset="0"/>
                <a:cs typeface="Times New Roman" panose="02020603050405020304" pitchFamily="18" charset="0"/>
              </a:rPr>
              <a:t>listingsThisterative</a:t>
            </a:r>
            <a:endParaRPr lang="en-US" sz="2400" dirty="0">
              <a:solidFill>
                <a:srgbClr val="4A4A45"/>
              </a:solidFill>
              <a:latin typeface="Times New Roman" panose="02020603050405020304" pitchFamily="18" charset="0"/>
              <a:ea typeface="Lato" panose="020F0502020204030203" pitchFamily="34" charset="0"/>
              <a:cs typeface="Times New Roman" panose="02020603050405020304" pitchFamily="18" charset="0"/>
            </a:endParaRPr>
          </a:p>
          <a:p>
            <a:pPr marL="0" indent="0" algn="l">
              <a:lnSpc>
                <a:spcPts val="1400"/>
              </a:lnSpc>
              <a:buNone/>
            </a:pPr>
            <a:endParaRPr lang="en-US" sz="2400" dirty="0">
              <a:solidFill>
                <a:srgbClr val="4A4A45"/>
              </a:solidFill>
              <a:latin typeface="Times New Roman" panose="02020603050405020304" pitchFamily="18" charset="0"/>
              <a:ea typeface="Lato" panose="020F0502020204030203" pitchFamily="34" charset="0"/>
              <a:cs typeface="Times New Roman" panose="02020603050405020304" pitchFamily="18" charset="0"/>
            </a:endParaRPr>
          </a:p>
          <a:p>
            <a:pPr marL="0" indent="0" algn="l">
              <a:lnSpc>
                <a:spcPts val="1400"/>
              </a:lnSpc>
              <a:buNone/>
            </a:pPr>
            <a:r>
              <a:rPr lang="en-US" sz="1400" dirty="0">
                <a:solidFill>
                  <a:srgbClr val="4A4A45"/>
                </a:solidFill>
                <a:latin typeface="Times New Roman" panose="02020603050405020304" pitchFamily="18" charset="0"/>
                <a:ea typeface="Lato" panose="020F0502020204030203" pitchFamily="34" charset="0"/>
                <a:cs typeface="Times New Roman" panose="02020603050405020304" pitchFamily="18" charset="0"/>
              </a:rPr>
              <a:t> </a:t>
            </a:r>
            <a:r>
              <a:rPr lang="en-US" sz="2400" dirty="0">
                <a:solidFill>
                  <a:srgbClr val="4A4A45"/>
                </a:solidFill>
                <a:latin typeface="Times New Roman" panose="02020603050405020304" pitchFamily="18" charset="0"/>
                <a:ea typeface="Lato" panose="020F0502020204030203" pitchFamily="34" charset="0"/>
                <a:cs typeface="Times New Roman" panose="02020603050405020304" pitchFamily="18" charset="0"/>
              </a:rPr>
              <a:t>process ensures comprehensive data collection, capturing a broad spectrum of products</a:t>
            </a:r>
            <a:r>
              <a:rPr lang="en-US" sz="1400" dirty="0">
                <a:solidFill>
                  <a:srgbClr val="4A4A45"/>
                </a:solidFill>
                <a:latin typeface="Times New Roman" panose="02020603050405020304" pitchFamily="18" charset="0"/>
                <a:ea typeface="Lato" panose="020F0502020204030203" pitchFamily="34" charset="0"/>
                <a:cs typeface="Times New Roman" panose="02020603050405020304" pitchFamily="18" charset="0"/>
              </a:rPr>
              <a:t>.</a:t>
            </a:r>
            <a:endParaRPr lang="en-US" sz="1400" dirty="0">
              <a:latin typeface="Times New Roman" panose="02020603050405020304" pitchFamily="18" charset="0"/>
              <a:ea typeface="Lato" panose="020F0502020204030203" pitchFamily="34" charset="0"/>
              <a:cs typeface="Times New Roman" panose="02020603050405020304" pitchFamily="18" charset="0"/>
            </a:endParaRPr>
          </a:p>
        </p:txBody>
      </p:sp>
      <p:sp>
        <p:nvSpPr>
          <p:cNvPr id="7" name="Text 5"/>
          <p:cNvSpPr/>
          <p:nvPr/>
        </p:nvSpPr>
        <p:spPr>
          <a:xfrm>
            <a:off x="3728442" y="9049583"/>
            <a:ext cx="7173397" cy="362903"/>
          </a:xfrm>
          <a:prstGeom prst="rect">
            <a:avLst/>
          </a:prstGeom>
          <a:noFill/>
          <a:ln/>
        </p:spPr>
        <p:txBody>
          <a:bodyPr wrap="squar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Each page was processed remarkably quickly, with most pages completing in under a second. The entire scraping process for 105 pages concluded in approximately 41 seconds, demonstrating the efficiency of the setup.</a:t>
            </a:r>
            <a:endParaRPr lang="en-US" sz="850" dirty="0"/>
          </a:p>
        </p:txBody>
      </p:sp>
      <p:pic>
        <p:nvPicPr>
          <p:cNvPr id="6" name="Picture 5">
            <a:extLst>
              <a:ext uri="{FF2B5EF4-FFF2-40B4-BE49-F238E27FC236}">
                <a16:creationId xmlns:a16="http://schemas.microsoft.com/office/drawing/2014/main" id="{008C2EDA-5F23-E8A6-788B-7587342E303F}"/>
              </a:ext>
            </a:extLst>
          </p:cNvPr>
          <p:cNvPicPr>
            <a:picLocks noChangeAspect="1"/>
          </p:cNvPicPr>
          <p:nvPr/>
        </p:nvPicPr>
        <p:blipFill>
          <a:blip r:embed="rId3"/>
          <a:stretch>
            <a:fillRect/>
          </a:stretch>
        </p:blipFill>
        <p:spPr>
          <a:xfrm>
            <a:off x="279158" y="1661191"/>
            <a:ext cx="14071964" cy="6468677"/>
          </a:xfrm>
          <a:prstGeom prst="rect">
            <a:avLst/>
          </a:prstGeom>
        </p:spPr>
      </p:pic>
      <p:pic>
        <p:nvPicPr>
          <p:cNvPr id="4" name="Picture 3" descr="A black and red text&#10;&#10;AI-generated content may be incorrect.">
            <a:extLst>
              <a:ext uri="{FF2B5EF4-FFF2-40B4-BE49-F238E27FC236}">
                <a16:creationId xmlns:a16="http://schemas.microsoft.com/office/drawing/2014/main" id="{A21A4D69-F9B7-B117-435A-C7BF1770B100}"/>
              </a:ext>
            </a:extLst>
          </p:cNvPr>
          <p:cNvPicPr>
            <a:picLocks noChangeAspect="1"/>
          </p:cNvPicPr>
          <p:nvPr/>
        </p:nvPicPr>
        <p:blipFill>
          <a:blip r:embed="rId4"/>
          <a:stretch>
            <a:fillRect/>
          </a:stretch>
        </p:blipFill>
        <p:spPr>
          <a:xfrm>
            <a:off x="9760480" y="7205943"/>
            <a:ext cx="4562475" cy="9239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416471" y="338262"/>
            <a:ext cx="6050558" cy="362903"/>
          </a:xfrm>
          <a:prstGeom prst="rect">
            <a:avLst/>
          </a:prstGeom>
          <a:noFill/>
          <a:ln/>
        </p:spPr>
        <p:txBody>
          <a:bodyPr wrap="none" lIns="0" tIns="0" rIns="0" bIns="0" rtlCol="0" anchor="t"/>
          <a:lstStyle/>
          <a:p>
            <a:pPr marL="0" indent="0" algn="l">
              <a:lnSpc>
                <a:spcPts val="2200"/>
              </a:lnSpc>
              <a:buNone/>
            </a:pPr>
            <a:r>
              <a:rPr lang="en-US" sz="3200" b="1" dirty="0">
                <a:solidFill>
                  <a:srgbClr val="282824"/>
                </a:solidFill>
                <a:latin typeface="Times New Roman" panose="02020603050405020304" pitchFamily="18" charset="0"/>
                <a:ea typeface="Lato Bold" pitchFamily="34" charset="-122"/>
                <a:cs typeface="Times New Roman" panose="02020603050405020304" pitchFamily="18" charset="0"/>
              </a:rPr>
              <a:t>Structuring the Data: From Raw Scrapes to DataFrame</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136687" y="1270884"/>
            <a:ext cx="8621762" cy="1237517"/>
          </a:xfrm>
          <a:prstGeom prst="rect">
            <a:avLst/>
          </a:prstGeom>
          <a:noFill/>
          <a:ln/>
        </p:spPr>
        <p:txBody>
          <a:bodyPr wrap="square" lIns="0" tIns="0" rIns="0" bIns="0" rtlCol="0" anchor="t"/>
          <a:lstStyle/>
          <a:p>
            <a:pPr marL="0" indent="0" algn="l">
              <a:lnSpc>
                <a:spcPts val="14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After extraction, the raw data points are consolidated into a</a:t>
            </a: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structured Pandas DataFrame. This step is critical for organizing</a:t>
            </a: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endParaRPr lang="en-US" sz="2400"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400"/>
              </a:lnSpc>
              <a:buNone/>
            </a:pPr>
            <a:r>
              <a:rPr lang="en-US" sz="2400" dirty="0">
                <a:solidFill>
                  <a:srgbClr val="4A4A45"/>
                </a:solidFill>
                <a:latin typeface="Times New Roman" panose="02020603050405020304" pitchFamily="18" charset="0"/>
                <a:ea typeface="Lato" pitchFamily="34" charset="-122"/>
                <a:cs typeface="Times New Roman" panose="02020603050405020304" pitchFamily="18" charset="0"/>
              </a:rPr>
              <a:t> the information into a format suitable for analysis.</a:t>
            </a:r>
            <a:endParaRPr lang="en-US" sz="2400" dirty="0">
              <a:latin typeface="Times New Roman" panose="02020603050405020304" pitchFamily="18" charset="0"/>
              <a:cs typeface="Times New Roman" panose="02020603050405020304" pitchFamily="18" charset="0"/>
            </a:endParaRPr>
          </a:p>
        </p:txBody>
      </p:sp>
      <p:sp>
        <p:nvSpPr>
          <p:cNvPr id="14" name="Shape 11"/>
          <p:cNvSpPr/>
          <p:nvPr/>
        </p:nvSpPr>
        <p:spPr>
          <a:xfrm>
            <a:off x="3728442" y="10779085"/>
            <a:ext cx="7173397" cy="2528888"/>
          </a:xfrm>
          <a:prstGeom prst="roundRect">
            <a:avLst>
              <a:gd name="adj" fmla="val 673"/>
            </a:avLst>
          </a:prstGeom>
          <a:solidFill>
            <a:srgbClr val="E2DFD9"/>
          </a:solidFill>
          <a:ln/>
        </p:spPr>
      </p:sp>
      <p:sp>
        <p:nvSpPr>
          <p:cNvPr id="15" name="Shape 12"/>
          <p:cNvSpPr/>
          <p:nvPr/>
        </p:nvSpPr>
        <p:spPr>
          <a:xfrm>
            <a:off x="3722846" y="10779085"/>
            <a:ext cx="7184588" cy="2528888"/>
          </a:xfrm>
          <a:prstGeom prst="roundRect">
            <a:avLst>
              <a:gd name="adj" fmla="val 673"/>
            </a:avLst>
          </a:prstGeom>
          <a:solidFill>
            <a:srgbClr val="E2DFD9"/>
          </a:solidFill>
          <a:ln/>
        </p:spPr>
      </p:sp>
      <p:sp>
        <p:nvSpPr>
          <p:cNvPr id="16" name="Text 13"/>
          <p:cNvSpPr/>
          <p:nvPr/>
        </p:nvSpPr>
        <p:spPr>
          <a:xfrm>
            <a:off x="3836194" y="10864096"/>
            <a:ext cx="6957893" cy="2358866"/>
          </a:xfrm>
          <a:prstGeom prst="rect">
            <a:avLst/>
          </a:prstGeom>
          <a:noFill/>
          <a:ln/>
        </p:spPr>
        <p:txBody>
          <a:bodyPr wrap="square" lIns="0" tIns="0" rIns="0" bIns="0" rtlCol="0" anchor="t"/>
          <a:lstStyle/>
          <a:p>
            <a:pPr marL="0" indent="0" algn="l">
              <a:lnSpc>
                <a:spcPts val="1400"/>
              </a:lnSpc>
              <a:buNone/>
            </a:pPr>
            <a:r>
              <a:rPr lang="en-US" sz="850" dirty="0">
                <a:solidFill>
                  <a:srgbClr val="4A4A45"/>
                </a:solidFill>
                <a:highlight>
                  <a:srgbClr val="E2DFD9"/>
                </a:highlight>
                <a:latin typeface="Consolas" pitchFamily="34" charset="0"/>
                <a:ea typeface="Consolas" pitchFamily="34" charset="-122"/>
                <a:cs typeface="Consolas" pitchFamily="34" charset="-120"/>
              </a:rPr>
              <a:t>import pandas as pd
df = pd.DataFrame({
 'Product_Name': productname,
 'Discounted_Price': price,
 'Original_Price': original_price,
 'Discount': Discount,
 'Rating': rating,
 'Reviews': Review,
 'Specifications': features,
 'Page_Number': pagenum
})
</a:t>
            </a:r>
            <a:endParaRPr lang="en-US" sz="850" dirty="0"/>
          </a:p>
        </p:txBody>
      </p:sp>
      <p:pic>
        <p:nvPicPr>
          <p:cNvPr id="17" name="Picture 16">
            <a:extLst>
              <a:ext uri="{FF2B5EF4-FFF2-40B4-BE49-F238E27FC236}">
                <a16:creationId xmlns:a16="http://schemas.microsoft.com/office/drawing/2014/main" id="{6EEDC248-EAEB-CEEE-07C0-017AEB68FBA2}"/>
              </a:ext>
            </a:extLst>
          </p:cNvPr>
          <p:cNvPicPr>
            <a:picLocks noChangeAspect="1"/>
          </p:cNvPicPr>
          <p:nvPr/>
        </p:nvPicPr>
        <p:blipFill>
          <a:blip r:embed="rId3"/>
          <a:stretch>
            <a:fillRect/>
          </a:stretch>
        </p:blipFill>
        <p:spPr>
          <a:xfrm>
            <a:off x="136687" y="3383948"/>
            <a:ext cx="14116988" cy="4084486"/>
          </a:xfrm>
          <a:prstGeom prst="rect">
            <a:avLst/>
          </a:prstGeom>
        </p:spPr>
      </p:pic>
      <p:pic>
        <p:nvPicPr>
          <p:cNvPr id="19" name="Picture 18">
            <a:extLst>
              <a:ext uri="{FF2B5EF4-FFF2-40B4-BE49-F238E27FC236}">
                <a16:creationId xmlns:a16="http://schemas.microsoft.com/office/drawing/2014/main" id="{398D4F93-2579-57B7-FE1F-E5C422099845}"/>
              </a:ext>
            </a:extLst>
          </p:cNvPr>
          <p:cNvPicPr>
            <a:picLocks noChangeAspect="1"/>
          </p:cNvPicPr>
          <p:nvPr/>
        </p:nvPicPr>
        <p:blipFill>
          <a:blip r:embed="rId4"/>
          <a:stretch>
            <a:fillRect/>
          </a:stretch>
        </p:blipFill>
        <p:spPr>
          <a:xfrm>
            <a:off x="8229599" y="804962"/>
            <a:ext cx="6274769" cy="1972012"/>
          </a:xfrm>
          <a:prstGeom prst="rect">
            <a:avLst/>
          </a:prstGeom>
        </p:spPr>
      </p:pic>
      <p:pic>
        <p:nvPicPr>
          <p:cNvPr id="4" name="Picture 3" descr="A black and red text&#10;&#10;AI-generated content may be incorrect.">
            <a:extLst>
              <a:ext uri="{FF2B5EF4-FFF2-40B4-BE49-F238E27FC236}">
                <a16:creationId xmlns:a16="http://schemas.microsoft.com/office/drawing/2014/main" id="{8ECC4CA6-6EA2-027E-D7AB-74174D1878E7}"/>
              </a:ext>
            </a:extLst>
          </p:cNvPr>
          <p:cNvPicPr>
            <a:picLocks noChangeAspect="1"/>
          </p:cNvPicPr>
          <p:nvPr/>
        </p:nvPicPr>
        <p:blipFill>
          <a:blip r:embed="rId5"/>
          <a:stretch>
            <a:fillRect/>
          </a:stretch>
        </p:blipFill>
        <p:spPr>
          <a:xfrm>
            <a:off x="9760480" y="7205943"/>
            <a:ext cx="4562475" cy="9239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706C81-91A4-B07B-5C40-6F97B84C6AE6}"/>
              </a:ext>
            </a:extLst>
          </p:cNvPr>
          <p:cNvSpPr txBox="1"/>
          <p:nvPr/>
        </p:nvSpPr>
        <p:spPr>
          <a:xfrm>
            <a:off x="657922" y="61723"/>
            <a:ext cx="11608420" cy="82602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Price Cleaning &amp; Standardization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Converted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Discounted Price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Original Price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text (₹ symbols) into numeric values</a:t>
            </a:r>
          </a:p>
          <a:p>
            <a:pPr marL="0" marR="0" lvl="0" indent="0" algn="l" defTabSz="914400" rtl="0" eaLnBrk="0" fontAlgn="base" latinLnBrk="0" hangingPunct="0">
              <a:lnSpc>
                <a:spcPct val="15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Extracted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Discount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into a separate numeric column for comparison analysis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 Feedback Separation</a:t>
            </a:r>
            <a:endParaRPr lang="en-US" alt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Split combined review text (e.g., “70 Ratings &amp; 4 Reviews”) into:</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Rating</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Rating Count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Review Count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Product Information Structuring</a:t>
            </a:r>
            <a:endParaRPr lang="en-US" alt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Separated long product titles into clear and meaningful columns: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Product Name</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Specifications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Technical Feature Extraction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Extracted individual attributes from specifications: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Brand</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Processor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RAM (GB)</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Storage (GB)</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Operating System</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Memory Type</a:t>
            </a:r>
          </a:p>
        </p:txBody>
      </p:sp>
    </p:spTree>
    <p:extLst>
      <p:ext uri="{BB962C8B-B14F-4D97-AF65-F5344CB8AC3E}">
        <p14:creationId xmlns:p14="http://schemas.microsoft.com/office/powerpoint/2010/main" val="213314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71151-BD61-EB33-A70C-6A3510F7E0EE}"/>
              </a:ext>
            </a:extLst>
          </p:cNvPr>
          <p:cNvPicPr>
            <a:picLocks noChangeAspect="1"/>
          </p:cNvPicPr>
          <p:nvPr/>
        </p:nvPicPr>
        <p:blipFill>
          <a:blip r:embed="rId2"/>
          <a:stretch>
            <a:fillRect/>
          </a:stretch>
        </p:blipFill>
        <p:spPr>
          <a:xfrm>
            <a:off x="1013533" y="766295"/>
            <a:ext cx="12603334" cy="6697010"/>
          </a:xfrm>
          <a:prstGeom prst="rect">
            <a:avLst/>
          </a:prstGeom>
        </p:spPr>
      </p:pic>
    </p:spTree>
    <p:extLst>
      <p:ext uri="{BB962C8B-B14F-4D97-AF65-F5344CB8AC3E}">
        <p14:creationId xmlns:p14="http://schemas.microsoft.com/office/powerpoint/2010/main" val="686823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2776418" y="180292"/>
            <a:ext cx="7356872" cy="374690"/>
          </a:xfrm>
          <a:prstGeom prst="rect">
            <a:avLst/>
          </a:prstGeom>
          <a:noFill/>
          <a:ln/>
        </p:spPr>
        <p:txBody>
          <a:bodyPr wrap="none" lIns="0" tIns="0" rIns="0" bIns="0" rtlCol="0" anchor="t"/>
          <a:lstStyle/>
          <a:p>
            <a:pPr marL="0" indent="0" algn="l">
              <a:lnSpc>
                <a:spcPts val="2950"/>
              </a:lnSpc>
              <a:buNone/>
            </a:pPr>
            <a:r>
              <a:rPr lang="en-US" sz="3200" b="1" dirty="0">
                <a:solidFill>
                  <a:srgbClr val="282824"/>
                </a:solidFill>
                <a:latin typeface="Times New Roman" panose="02020603050405020304" pitchFamily="18" charset="0"/>
                <a:ea typeface="Lato Bold" pitchFamily="34" charset="-122"/>
                <a:cs typeface="Times New Roman" panose="02020603050405020304" pitchFamily="18" charset="0"/>
              </a:rPr>
              <a:t>Data Refinement: Cleaning and Handling Imperfections</a:t>
            </a:r>
            <a:endParaRPr lang="en-US" sz="3200" dirty="0">
              <a:latin typeface="Times New Roman" panose="02020603050405020304" pitchFamily="18" charset="0"/>
              <a:cs typeface="Times New Roman" panose="02020603050405020304" pitchFamily="18" charset="0"/>
            </a:endParaRPr>
          </a:p>
        </p:txBody>
      </p:sp>
      <p:sp>
        <p:nvSpPr>
          <p:cNvPr id="4" name="Text 1"/>
          <p:cNvSpPr/>
          <p:nvPr/>
        </p:nvSpPr>
        <p:spPr>
          <a:xfrm>
            <a:off x="6080045" y="1002297"/>
            <a:ext cx="8094583" cy="574393"/>
          </a:xfrm>
          <a:prstGeom prst="rect">
            <a:avLst/>
          </a:prstGeom>
          <a:noFill/>
          <a:ln/>
        </p:spPr>
        <p:txBody>
          <a:bodyPr wrap="square" lIns="0" tIns="0" rIns="0" bIns="0" rtlCol="0" anchor="t"/>
          <a:lstStyle/>
          <a:p>
            <a:pPr marL="0" indent="0" algn="l">
              <a:lnSpc>
                <a:spcPts val="1850"/>
              </a:lnSpc>
              <a:buNone/>
            </a:pP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Data cleaning is an essential step to ensure the accuracy and reliability of our analysis. This involves identifying </a:t>
            </a:r>
            <a:r>
              <a:rPr lang="en-US" sz="2000" dirty="0" err="1">
                <a:solidFill>
                  <a:srgbClr val="4A4A45"/>
                </a:solidFill>
                <a:latin typeface="Times New Roman" panose="02020603050405020304" pitchFamily="18" charset="0"/>
                <a:ea typeface="Lato" pitchFamily="34" charset="-122"/>
                <a:cs typeface="Times New Roman" panose="02020603050405020304" pitchFamily="18" charset="0"/>
              </a:rPr>
              <a:t>andaddressing</a:t>
            </a:r>
            <a:r>
              <a:rPr lang="en-US" sz="2000" dirty="0">
                <a:solidFill>
                  <a:srgbClr val="4A4A45"/>
                </a:solidFill>
                <a:latin typeface="Times New Roman" panose="02020603050405020304" pitchFamily="18" charset="0"/>
                <a:ea typeface="Lato" pitchFamily="34" charset="-122"/>
                <a:cs typeface="Times New Roman" panose="02020603050405020304" pitchFamily="18" charset="0"/>
              </a:rPr>
              <a:t> missing values and removing duplicate entries.</a:t>
            </a: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6030714" y="2107136"/>
            <a:ext cx="3972282" cy="2456021"/>
          </a:xfrm>
          <a:prstGeom prst="roundRect">
            <a:avLst>
              <a:gd name="adj" fmla="val 916"/>
            </a:avLst>
          </a:prstGeom>
          <a:solidFill>
            <a:srgbClr val="E5DFD2"/>
          </a:solidFill>
          <a:ln/>
        </p:spPr>
      </p:sp>
      <p:sp>
        <p:nvSpPr>
          <p:cNvPr id="6" name="Text 3"/>
          <p:cNvSpPr/>
          <p:nvPr/>
        </p:nvSpPr>
        <p:spPr>
          <a:xfrm>
            <a:off x="6161008" y="2357557"/>
            <a:ext cx="1873925" cy="234196"/>
          </a:xfrm>
          <a:prstGeom prst="rect">
            <a:avLst/>
          </a:prstGeom>
          <a:noFill/>
          <a:ln/>
        </p:spPr>
        <p:txBody>
          <a:bodyPr wrap="none" lIns="0" tIns="0" rIns="0" bIns="0" rtlCol="0" anchor="t"/>
          <a:lstStyle/>
          <a:p>
            <a:pPr marL="0" indent="0" algn="l">
              <a:lnSpc>
                <a:spcPts val="1800"/>
              </a:lnSpc>
              <a:buNone/>
            </a:pPr>
            <a:r>
              <a:rPr lang="en-US" sz="2400" b="1" dirty="0">
                <a:solidFill>
                  <a:srgbClr val="4A4A45"/>
                </a:solidFill>
                <a:latin typeface="Times New Roman" panose="02020603050405020304" pitchFamily="18" charset="0"/>
                <a:ea typeface="Lato Bold" pitchFamily="34" charset="-122"/>
                <a:cs typeface="Times New Roman" panose="02020603050405020304" pitchFamily="18" charset="0"/>
              </a:rPr>
              <a:t>Missing Values Check</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6229161" y="2833309"/>
            <a:ext cx="3687247" cy="843627"/>
          </a:xfrm>
          <a:prstGeom prst="rect">
            <a:avLst/>
          </a:prstGeom>
          <a:noFill/>
          <a:ln/>
        </p:spPr>
        <p:txBody>
          <a:bodyPr wrap="square" lIns="0" tIns="0" rIns="0" bIns="0" rtlCol="0" anchor="t"/>
          <a:lstStyle/>
          <a:p>
            <a:pPr marL="0" indent="0" algn="l">
              <a:lnSpc>
                <a:spcPts val="1850"/>
              </a:lnSpc>
              <a:buNone/>
            </a:pPr>
            <a:r>
              <a:rPr lang="en-US" dirty="0">
                <a:solidFill>
                  <a:srgbClr val="4A4A45"/>
                </a:solidFill>
                <a:latin typeface="Times New Roman" panose="02020603050405020304" pitchFamily="18" charset="0"/>
                <a:ea typeface="Lato" pitchFamily="34" charset="-122"/>
                <a:cs typeface="Times New Roman" panose="02020603050405020304" pitchFamily="18" charset="0"/>
              </a:rPr>
              <a:t>Initially, several columns had missing</a:t>
            </a:r>
          </a:p>
          <a:p>
            <a:pPr marL="0" indent="0" algn="l">
              <a:lnSpc>
                <a:spcPts val="1850"/>
              </a:lnSpc>
              <a:buNone/>
            </a:pPr>
            <a:r>
              <a:rPr lang="en-US" dirty="0">
                <a:solidFill>
                  <a:srgbClr val="4A4A45"/>
                </a:solidFill>
                <a:latin typeface="Times New Roman" panose="02020603050405020304" pitchFamily="18" charset="0"/>
                <a:ea typeface="Lato" pitchFamily="34" charset="-122"/>
                <a:cs typeface="Times New Roman" panose="02020603050405020304" pitchFamily="18" charset="0"/>
              </a:rPr>
              <a:t>data, particularly '</a:t>
            </a:r>
            <a:r>
              <a:rPr lang="en-US" dirty="0" err="1">
                <a:solidFill>
                  <a:srgbClr val="4A4A45"/>
                </a:solidFill>
                <a:latin typeface="Times New Roman" panose="02020603050405020304" pitchFamily="18" charset="0"/>
                <a:ea typeface="Lato" pitchFamily="34" charset="-122"/>
                <a:cs typeface="Times New Roman" panose="02020603050405020304" pitchFamily="18" charset="0"/>
              </a:rPr>
              <a:t>Original_Price</a:t>
            </a:r>
            <a:r>
              <a:rPr lang="en-US" dirty="0">
                <a:solidFill>
                  <a:srgbClr val="4A4A45"/>
                </a:solidFill>
                <a:latin typeface="Times New Roman" panose="02020603050405020304" pitchFamily="18" charset="0"/>
                <a:ea typeface="Lato" pitchFamily="34" charset="-122"/>
                <a:cs typeface="Times New Roman" panose="02020603050405020304" pitchFamily="18" charset="0"/>
              </a:rPr>
              <a:t>’,</a:t>
            </a:r>
          </a:p>
          <a:p>
            <a:pPr marL="0" indent="0" algn="l">
              <a:lnSpc>
                <a:spcPts val="1850"/>
              </a:lnSpc>
              <a:buNone/>
            </a:pPr>
            <a:r>
              <a:rPr lang="en-US" dirty="0">
                <a:solidFill>
                  <a:srgbClr val="4A4A45"/>
                </a:solidFill>
                <a:latin typeface="Times New Roman" panose="02020603050405020304" pitchFamily="18" charset="0"/>
                <a:ea typeface="Lato" pitchFamily="34" charset="-122"/>
                <a:cs typeface="Times New Roman" panose="02020603050405020304" pitchFamily="18" charset="0"/>
              </a:rPr>
              <a:t> 'Discount', 'Rating', and 'Reviews'.</a:t>
            </a:r>
            <a:endParaRPr lang="en-US" dirty="0">
              <a:latin typeface="Times New Roman" panose="02020603050405020304" pitchFamily="18" charset="0"/>
              <a:cs typeface="Times New Roman" panose="02020603050405020304" pitchFamily="18" charset="0"/>
            </a:endParaRPr>
          </a:p>
        </p:txBody>
      </p:sp>
      <p:sp>
        <p:nvSpPr>
          <p:cNvPr id="8" name="Shape 5"/>
          <p:cNvSpPr/>
          <p:nvPr/>
        </p:nvSpPr>
        <p:spPr>
          <a:xfrm>
            <a:off x="6454854" y="6114431"/>
            <a:ext cx="3672483" cy="704374"/>
          </a:xfrm>
          <a:prstGeom prst="roundRect">
            <a:avLst>
              <a:gd name="adj" fmla="val 3193"/>
            </a:avLst>
          </a:prstGeom>
          <a:solidFill>
            <a:srgbClr val="E2DFD9"/>
          </a:solidFill>
          <a:ln/>
        </p:spPr>
      </p:sp>
      <p:sp>
        <p:nvSpPr>
          <p:cNvPr id="9" name="Shape 6"/>
          <p:cNvSpPr/>
          <p:nvPr/>
        </p:nvSpPr>
        <p:spPr>
          <a:xfrm>
            <a:off x="6116003" y="4092517"/>
            <a:ext cx="3387448" cy="436423"/>
          </a:xfrm>
          <a:prstGeom prst="roundRect">
            <a:avLst>
              <a:gd name="adj" fmla="val 3193"/>
            </a:avLst>
          </a:prstGeom>
          <a:solidFill>
            <a:srgbClr val="E2DFD9"/>
          </a:solidFill>
          <a:ln/>
        </p:spPr>
      </p:sp>
      <p:sp>
        <p:nvSpPr>
          <p:cNvPr id="10" name="Text 7"/>
          <p:cNvSpPr/>
          <p:nvPr/>
        </p:nvSpPr>
        <p:spPr>
          <a:xfrm>
            <a:off x="6161009" y="4155186"/>
            <a:ext cx="3387447" cy="382714"/>
          </a:xfrm>
          <a:prstGeom prst="rect">
            <a:avLst/>
          </a:prstGeom>
          <a:noFill/>
          <a:ln/>
        </p:spPr>
        <p:txBody>
          <a:bodyPr wrap="square" lIns="0" tIns="0" rIns="0" bIns="0" rtlCol="0" anchor="t"/>
          <a:lstStyle/>
          <a:p>
            <a:pPr marL="0" indent="0" algn="l">
              <a:lnSpc>
                <a:spcPts val="1850"/>
              </a:lnSpc>
              <a:buNone/>
            </a:pPr>
            <a:r>
              <a:rPr lang="en-US" sz="2400" dirty="0">
                <a:solidFill>
                  <a:srgbClr val="4A4A45"/>
                </a:solidFill>
                <a:highlight>
                  <a:srgbClr val="E2DFD9"/>
                </a:highlight>
                <a:latin typeface="Consolas" pitchFamily="34" charset="0"/>
                <a:ea typeface="Consolas" pitchFamily="34" charset="-122"/>
                <a:cs typeface="Consolas" pitchFamily="34" charset="-120"/>
              </a:rPr>
              <a:t>df.isnull().sum()</a:t>
            </a:r>
            <a:r>
              <a:rPr lang="en-US" sz="1150" dirty="0">
                <a:solidFill>
                  <a:srgbClr val="4A4A45"/>
                </a:solidFill>
                <a:highlight>
                  <a:srgbClr val="E2DFD9"/>
                </a:highlight>
                <a:latin typeface="Consolas" pitchFamily="34" charset="0"/>
                <a:ea typeface="Consolas" pitchFamily="34" charset="-122"/>
                <a:cs typeface="Consolas" pitchFamily="34" charset="-120"/>
              </a:rPr>
              <a:t>
</a:t>
            </a:r>
            <a:endParaRPr lang="en-US" sz="1150" dirty="0"/>
          </a:p>
        </p:txBody>
      </p:sp>
      <p:sp>
        <p:nvSpPr>
          <p:cNvPr id="11" name="Shape 8"/>
          <p:cNvSpPr/>
          <p:nvPr/>
        </p:nvSpPr>
        <p:spPr>
          <a:xfrm>
            <a:off x="9953043" y="2105258"/>
            <a:ext cx="4685625" cy="2497905"/>
          </a:xfrm>
          <a:prstGeom prst="roundRect">
            <a:avLst>
              <a:gd name="adj" fmla="val 916"/>
            </a:avLst>
          </a:prstGeom>
          <a:solidFill>
            <a:srgbClr val="E5DFD2"/>
          </a:solidFill>
          <a:ln/>
        </p:spPr>
      </p:sp>
      <p:sp>
        <p:nvSpPr>
          <p:cNvPr id="12" name="Text 9"/>
          <p:cNvSpPr/>
          <p:nvPr/>
        </p:nvSpPr>
        <p:spPr>
          <a:xfrm>
            <a:off x="10283190" y="2357557"/>
            <a:ext cx="1873925" cy="234196"/>
          </a:xfrm>
          <a:prstGeom prst="rect">
            <a:avLst/>
          </a:prstGeom>
          <a:noFill/>
          <a:ln/>
        </p:spPr>
        <p:txBody>
          <a:bodyPr wrap="none" lIns="0" tIns="0" rIns="0" bIns="0" rtlCol="0" anchor="t"/>
          <a:lstStyle/>
          <a:p>
            <a:pPr marL="0" indent="0" algn="l">
              <a:lnSpc>
                <a:spcPts val="1800"/>
              </a:lnSpc>
              <a:buNone/>
            </a:pPr>
            <a:r>
              <a:rPr lang="en-US" sz="2400" b="1" dirty="0">
                <a:solidFill>
                  <a:srgbClr val="4A4A45"/>
                </a:solidFill>
                <a:latin typeface="Times New Roman" panose="02020603050405020304" pitchFamily="18" charset="0"/>
                <a:ea typeface="Lato Bold" pitchFamily="34" charset="-122"/>
                <a:cs typeface="Times New Roman" panose="02020603050405020304" pitchFamily="18" charset="0"/>
              </a:rPr>
              <a:t>Filling Missing Data</a:t>
            </a:r>
            <a:endParaRPr lang="en-US" sz="2400" dirty="0">
              <a:latin typeface="Times New Roman" panose="02020603050405020304" pitchFamily="18" charset="0"/>
              <a:cs typeface="Times New Roman" panose="02020603050405020304" pitchFamily="18" charset="0"/>
            </a:endParaRPr>
          </a:p>
        </p:txBody>
      </p:sp>
      <p:sp>
        <p:nvSpPr>
          <p:cNvPr id="13" name="Text 10"/>
          <p:cNvSpPr/>
          <p:nvPr/>
        </p:nvSpPr>
        <p:spPr>
          <a:xfrm>
            <a:off x="10413168" y="2792498"/>
            <a:ext cx="3146207" cy="749255"/>
          </a:xfrm>
          <a:prstGeom prst="rect">
            <a:avLst/>
          </a:prstGeom>
          <a:noFill/>
          <a:ln/>
        </p:spPr>
        <p:txBody>
          <a:bodyPr wrap="square" lIns="0" tIns="0" rIns="0" bIns="0" rtlCol="0" anchor="t"/>
          <a:lstStyle/>
          <a:p>
            <a:pPr marL="0" indent="0" algn="l">
              <a:lnSpc>
                <a:spcPts val="1850"/>
              </a:lnSpc>
              <a:buNone/>
            </a:pPr>
            <a:r>
              <a:rPr lang="en-US" dirty="0">
                <a:solidFill>
                  <a:srgbClr val="4A4A45"/>
                </a:solidFill>
                <a:latin typeface="Times New Roman" panose="02020603050405020304" pitchFamily="18" charset="0"/>
                <a:ea typeface="Lato" pitchFamily="34" charset="-122"/>
                <a:cs typeface="Times New Roman" panose="02020603050405020304" pitchFamily="18" charset="0"/>
              </a:rPr>
              <a:t>Missing numerical values were imputed using the median of their respective columns to maintain data distribution.</a:t>
            </a:r>
            <a:endParaRPr lang="en-US" dirty="0">
              <a:latin typeface="Times New Roman" panose="02020603050405020304" pitchFamily="18" charset="0"/>
              <a:cs typeface="Times New Roman" panose="02020603050405020304" pitchFamily="18" charset="0"/>
            </a:endParaRPr>
          </a:p>
        </p:txBody>
      </p:sp>
      <p:sp>
        <p:nvSpPr>
          <p:cNvPr id="14" name="Shape 11"/>
          <p:cNvSpPr/>
          <p:nvPr/>
        </p:nvSpPr>
        <p:spPr>
          <a:xfrm>
            <a:off x="10283190" y="3569613"/>
            <a:ext cx="3672602" cy="944166"/>
          </a:xfrm>
          <a:prstGeom prst="roundRect">
            <a:avLst>
              <a:gd name="adj" fmla="val 2382"/>
            </a:avLst>
          </a:prstGeom>
          <a:solidFill>
            <a:srgbClr val="E2DFD9"/>
          </a:solidFill>
          <a:ln/>
        </p:spPr>
      </p:sp>
      <p:sp>
        <p:nvSpPr>
          <p:cNvPr id="15" name="Shape 12"/>
          <p:cNvSpPr/>
          <p:nvPr/>
        </p:nvSpPr>
        <p:spPr>
          <a:xfrm>
            <a:off x="10313432" y="3555683"/>
            <a:ext cx="3687366" cy="944166"/>
          </a:xfrm>
          <a:prstGeom prst="roundRect">
            <a:avLst>
              <a:gd name="adj" fmla="val 2382"/>
            </a:avLst>
          </a:prstGeom>
          <a:solidFill>
            <a:srgbClr val="E2DFD9"/>
          </a:solidFill>
          <a:ln/>
        </p:spPr>
        <p:txBody>
          <a:bodyPr/>
          <a:lstStyle/>
          <a:p>
            <a:endParaRPr lang="en-IN" dirty="0"/>
          </a:p>
        </p:txBody>
      </p:sp>
      <p:sp>
        <p:nvSpPr>
          <p:cNvPr id="16" name="Text 13"/>
          <p:cNvSpPr/>
          <p:nvPr/>
        </p:nvSpPr>
        <p:spPr>
          <a:xfrm>
            <a:off x="10340463" y="3997238"/>
            <a:ext cx="3972281" cy="1021117"/>
          </a:xfrm>
          <a:prstGeom prst="rect">
            <a:avLst/>
          </a:prstGeom>
          <a:noFill/>
          <a:ln/>
        </p:spPr>
        <p:txBody>
          <a:bodyPr wrap="square" lIns="0" tIns="0" rIns="0" bIns="0" rtlCol="0" anchor="t"/>
          <a:lstStyle/>
          <a:p>
            <a:pPr marL="0" indent="0" algn="l">
              <a:lnSpc>
                <a:spcPts val="1850"/>
              </a:lnSpc>
              <a:buNone/>
            </a:pPr>
            <a:r>
              <a:rPr lang="en-US" dirty="0">
                <a:solidFill>
                  <a:srgbClr val="4A4A45"/>
                </a:solidFill>
                <a:highlight>
                  <a:srgbClr val="E2DFD9"/>
                </a:highlight>
                <a:latin typeface="Times New Roman" panose="02020603050405020304" pitchFamily="18" charset="0"/>
                <a:ea typeface="Consolas" pitchFamily="34" charset="-122"/>
                <a:cs typeface="Times New Roman" panose="02020603050405020304" pitchFamily="18" charset="0"/>
              </a:rPr>
              <a:t>df.fillna(df.median(numeric_only=True), inplace=True)</a:t>
            </a:r>
            <a:r>
              <a:rPr lang="en-US" sz="2000" dirty="0">
                <a:solidFill>
                  <a:srgbClr val="4A4A45"/>
                </a:solidFill>
                <a:highlight>
                  <a:srgbClr val="E2DFD9"/>
                </a:highlight>
                <a:latin typeface="Times New Roman" panose="02020603050405020304" pitchFamily="18" charset="0"/>
                <a:ea typeface="Consolas" pitchFamily="34" charset="-122"/>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17" name="Shape 14"/>
          <p:cNvSpPr/>
          <p:nvPr/>
        </p:nvSpPr>
        <p:spPr>
          <a:xfrm>
            <a:off x="6030714" y="4491677"/>
            <a:ext cx="8622816" cy="2494075"/>
          </a:xfrm>
          <a:prstGeom prst="roundRect">
            <a:avLst>
              <a:gd name="adj" fmla="val 916"/>
            </a:avLst>
          </a:prstGeom>
          <a:solidFill>
            <a:srgbClr val="E5DFD2"/>
          </a:solidFill>
          <a:ln/>
        </p:spPr>
      </p:sp>
      <p:sp>
        <p:nvSpPr>
          <p:cNvPr id="18" name="Text 15"/>
          <p:cNvSpPr/>
          <p:nvPr/>
        </p:nvSpPr>
        <p:spPr>
          <a:xfrm>
            <a:off x="6161008" y="4963478"/>
            <a:ext cx="1873925" cy="234196"/>
          </a:xfrm>
          <a:prstGeom prst="rect">
            <a:avLst/>
          </a:prstGeom>
          <a:noFill/>
          <a:ln/>
        </p:spPr>
        <p:txBody>
          <a:bodyPr wrap="none" lIns="0" tIns="0" rIns="0" bIns="0" rtlCol="0" anchor="t"/>
          <a:lstStyle/>
          <a:p>
            <a:pPr marL="0" indent="0" algn="l">
              <a:lnSpc>
                <a:spcPts val="1800"/>
              </a:lnSpc>
              <a:buNone/>
            </a:pPr>
            <a:r>
              <a:rPr lang="en-US" sz="2400" b="1" dirty="0">
                <a:solidFill>
                  <a:srgbClr val="4A4A45"/>
                </a:solidFill>
                <a:latin typeface="Times New Roman" panose="02020603050405020304" pitchFamily="18" charset="0"/>
                <a:ea typeface="Lato Bold" pitchFamily="34" charset="-122"/>
                <a:cs typeface="Times New Roman" panose="02020603050405020304" pitchFamily="18" charset="0"/>
              </a:rPr>
              <a:t>Duplicate Removal</a:t>
            </a:r>
            <a:endParaRPr lang="en-US" sz="2400" dirty="0">
              <a:latin typeface="Times New Roman" panose="02020603050405020304" pitchFamily="18" charset="0"/>
              <a:cs typeface="Times New Roman" panose="02020603050405020304" pitchFamily="18" charset="0"/>
            </a:endParaRPr>
          </a:p>
        </p:txBody>
      </p:sp>
      <p:sp>
        <p:nvSpPr>
          <p:cNvPr id="19" name="Text 16"/>
          <p:cNvSpPr/>
          <p:nvPr/>
        </p:nvSpPr>
        <p:spPr>
          <a:xfrm>
            <a:off x="6161009" y="5747973"/>
            <a:ext cx="7794784" cy="1609928"/>
          </a:xfrm>
          <a:prstGeom prst="rect">
            <a:avLst/>
          </a:prstGeom>
          <a:noFill/>
          <a:ln/>
        </p:spPr>
        <p:txBody>
          <a:bodyPr wrap="square" lIns="0" tIns="0" rIns="0" bIns="0" rtlCol="0" anchor="t"/>
          <a:lstStyle/>
          <a:p>
            <a:pPr marL="0" indent="0" algn="l">
              <a:lnSpc>
                <a:spcPts val="1850"/>
              </a:lnSpc>
              <a:buNone/>
            </a:pPr>
            <a:r>
              <a:rPr lang="en-US" dirty="0">
                <a:solidFill>
                  <a:srgbClr val="4A4A45"/>
                </a:solidFill>
                <a:latin typeface="Times New Roman" panose="02020603050405020304" pitchFamily="18" charset="0"/>
                <a:ea typeface="Lato" pitchFamily="34" charset="-122"/>
                <a:cs typeface="Times New Roman" panose="02020603050405020304" pitchFamily="18" charset="0"/>
              </a:rPr>
              <a:t>To prevent skewed analysis, duplicate rows were identified and</a:t>
            </a:r>
          </a:p>
          <a:p>
            <a:pPr marL="0" indent="0" algn="l">
              <a:lnSpc>
                <a:spcPts val="1850"/>
              </a:lnSpc>
              <a:buNone/>
            </a:pPr>
            <a:endParaRPr lang="en-US" dirty="0">
              <a:solidFill>
                <a:srgbClr val="4A4A45"/>
              </a:solidFill>
              <a:latin typeface="Times New Roman" panose="02020603050405020304" pitchFamily="18" charset="0"/>
              <a:ea typeface="Lato" pitchFamily="34" charset="-122"/>
              <a:cs typeface="Times New Roman" panose="02020603050405020304" pitchFamily="18" charset="0"/>
            </a:endParaRPr>
          </a:p>
          <a:p>
            <a:pPr marL="0" indent="0" algn="l">
              <a:lnSpc>
                <a:spcPts val="1850"/>
              </a:lnSpc>
              <a:buNone/>
            </a:pPr>
            <a:r>
              <a:rPr lang="en-US" dirty="0">
                <a:solidFill>
                  <a:srgbClr val="4A4A45"/>
                </a:solidFill>
                <a:latin typeface="Times New Roman" panose="02020603050405020304" pitchFamily="18" charset="0"/>
                <a:ea typeface="Lato" pitchFamily="34" charset="-122"/>
                <a:cs typeface="Times New Roman" panose="02020603050405020304" pitchFamily="18" charset="0"/>
              </a:rPr>
              <a:t> removed, resulting in a clean dataset for further processing.</a:t>
            </a:r>
            <a:endParaRPr lang="en-US" dirty="0">
              <a:latin typeface="Times New Roman" panose="02020603050405020304" pitchFamily="18" charset="0"/>
              <a:cs typeface="Times New Roman" panose="02020603050405020304" pitchFamily="18" charset="0"/>
            </a:endParaRPr>
          </a:p>
        </p:txBody>
      </p:sp>
      <p:sp>
        <p:nvSpPr>
          <p:cNvPr id="20" name="Shape 17"/>
          <p:cNvSpPr/>
          <p:nvPr/>
        </p:nvSpPr>
        <p:spPr>
          <a:xfrm>
            <a:off x="6835616" y="6985752"/>
            <a:ext cx="7794784" cy="1183958"/>
          </a:xfrm>
          <a:prstGeom prst="roundRect">
            <a:avLst>
              <a:gd name="adj" fmla="val 1899"/>
            </a:avLst>
          </a:prstGeom>
          <a:solidFill>
            <a:srgbClr val="E2DFD9"/>
          </a:solidFill>
          <a:ln/>
        </p:spPr>
      </p:sp>
      <p:sp>
        <p:nvSpPr>
          <p:cNvPr id="21" name="Shape 18"/>
          <p:cNvSpPr/>
          <p:nvPr/>
        </p:nvSpPr>
        <p:spPr>
          <a:xfrm>
            <a:off x="6046507" y="6883111"/>
            <a:ext cx="7813071" cy="1389240"/>
          </a:xfrm>
          <a:prstGeom prst="roundRect">
            <a:avLst>
              <a:gd name="adj" fmla="val 1899"/>
            </a:avLst>
          </a:prstGeom>
          <a:solidFill>
            <a:srgbClr val="E2DFD9"/>
          </a:solidFill>
          <a:ln/>
        </p:spPr>
        <p:txBody>
          <a:bodyPr/>
          <a:lstStyle/>
          <a:p>
            <a:r>
              <a:rPr lang="en-US" sz="2400" dirty="0" err="1">
                <a:latin typeface="Times New Roman" panose="02020603050405020304" pitchFamily="18" charset="0"/>
                <a:cs typeface="Times New Roman" panose="02020603050405020304" pitchFamily="18" charset="0"/>
              </a:rPr>
              <a:t>df.duplicated</a:t>
            </a:r>
            <a:r>
              <a:rPr lang="en-US" sz="2400" dirty="0">
                <a:latin typeface="Times New Roman" panose="02020603050405020304" pitchFamily="18" charset="0"/>
                <a:cs typeface="Times New Roman" panose="02020603050405020304" pitchFamily="18" charset="0"/>
              </a:rPr>
              <a:t>().sum()</a:t>
            </a:r>
          </a:p>
          <a:p>
            <a:endParaRPr lang="en-US"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22" name="Text 19"/>
          <p:cNvSpPr/>
          <p:nvPr/>
        </p:nvSpPr>
        <p:spPr>
          <a:xfrm>
            <a:off x="6116004" y="7357901"/>
            <a:ext cx="4782690" cy="691407"/>
          </a:xfrm>
          <a:prstGeom prst="rect">
            <a:avLst/>
          </a:prstGeom>
          <a:noFill/>
          <a:ln/>
        </p:spPr>
        <p:txBody>
          <a:bodyPr wrap="square" lIns="0" tIns="0" rIns="0" bIns="0" rtlCol="0" anchor="t"/>
          <a:lstStyle/>
          <a:p>
            <a:pPr marL="0" indent="0" algn="l">
              <a:lnSpc>
                <a:spcPts val="1850"/>
              </a:lnSpc>
              <a:buNone/>
            </a:pPr>
            <a:r>
              <a:rPr lang="en-US" dirty="0">
                <a:solidFill>
                  <a:srgbClr val="4A4A45"/>
                </a:solidFill>
                <a:highlight>
                  <a:srgbClr val="E2DFD9"/>
                </a:highlight>
                <a:latin typeface="Times New Roman" panose="02020603050405020304" pitchFamily="18" charset="0"/>
                <a:ea typeface="Consolas" pitchFamily="34" charset="-122"/>
                <a:cs typeface="Times New Roman" panose="02020603050405020304" pitchFamily="18" charset="0"/>
              </a:rPr>
              <a:t>df.drop_duplicates(inplace=True)</a:t>
            </a:r>
          </a:p>
          <a:p>
            <a:pPr marL="0" indent="0" algn="l">
              <a:lnSpc>
                <a:spcPts val="1850"/>
              </a:lnSpc>
              <a:buNone/>
            </a:pPr>
            <a:r>
              <a:rPr lang="en-US" dirty="0">
                <a:solidFill>
                  <a:srgbClr val="4A4A45"/>
                </a:solidFill>
                <a:highlight>
                  <a:srgbClr val="E2DFD9"/>
                </a:highlight>
                <a:latin typeface="Times New Roman" panose="02020603050405020304" pitchFamily="18" charset="0"/>
                <a:ea typeface="Consolas" pitchFamily="34" charset="-122"/>
                <a:cs typeface="Times New Roman" panose="02020603050405020304" pitchFamily="18" charset="0"/>
              </a:rPr>
              <a:t>
df.duplicated().sum()
</a:t>
            </a:r>
            <a:endParaRPr lang="en-US"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FFD9683F-1EDE-8969-CD1C-80C9846B68A1}"/>
              </a:ext>
            </a:extLst>
          </p:cNvPr>
          <p:cNvPicPr>
            <a:picLocks noChangeAspect="1"/>
          </p:cNvPicPr>
          <p:nvPr/>
        </p:nvPicPr>
        <p:blipFill>
          <a:blip r:embed="rId3"/>
          <a:stretch>
            <a:fillRect/>
          </a:stretch>
        </p:blipFill>
        <p:spPr>
          <a:xfrm>
            <a:off x="238067" y="676337"/>
            <a:ext cx="4826890" cy="3596635"/>
          </a:xfrm>
          <a:prstGeom prst="rect">
            <a:avLst/>
          </a:prstGeom>
        </p:spPr>
      </p:pic>
      <p:pic>
        <p:nvPicPr>
          <p:cNvPr id="26" name="Picture 25">
            <a:extLst>
              <a:ext uri="{FF2B5EF4-FFF2-40B4-BE49-F238E27FC236}">
                <a16:creationId xmlns:a16="http://schemas.microsoft.com/office/drawing/2014/main" id="{906C0132-4964-4FDA-97FF-500005E082EE}"/>
              </a:ext>
            </a:extLst>
          </p:cNvPr>
          <p:cNvPicPr>
            <a:picLocks noChangeAspect="1"/>
          </p:cNvPicPr>
          <p:nvPr/>
        </p:nvPicPr>
        <p:blipFill>
          <a:blip r:embed="rId4"/>
          <a:stretch>
            <a:fillRect/>
          </a:stretch>
        </p:blipFill>
        <p:spPr>
          <a:xfrm>
            <a:off x="234408" y="4394327"/>
            <a:ext cx="4826890" cy="3553828"/>
          </a:xfrm>
          <a:prstGeom prst="rect">
            <a:avLst/>
          </a:prstGeom>
        </p:spPr>
      </p:pic>
      <p:pic>
        <p:nvPicPr>
          <p:cNvPr id="2" name="Picture 1" descr="A black and red text&#10;&#10;AI-generated content may be incorrect.">
            <a:extLst>
              <a:ext uri="{FF2B5EF4-FFF2-40B4-BE49-F238E27FC236}">
                <a16:creationId xmlns:a16="http://schemas.microsoft.com/office/drawing/2014/main" id="{51257A0D-725F-69F4-7B58-9EE2D3CF4CE5}"/>
              </a:ext>
            </a:extLst>
          </p:cNvPr>
          <p:cNvPicPr>
            <a:picLocks noChangeAspect="1"/>
          </p:cNvPicPr>
          <p:nvPr/>
        </p:nvPicPr>
        <p:blipFill>
          <a:blip r:embed="rId5"/>
          <a:stretch>
            <a:fillRect/>
          </a:stretch>
        </p:blipFill>
        <p:spPr>
          <a:xfrm>
            <a:off x="11573301" y="7232095"/>
            <a:ext cx="2865051" cy="923925"/>
          </a:xfrm>
          <a:prstGeom prst="rect">
            <a:avLst/>
          </a:prstGeom>
        </p:spPr>
      </p:pic>
    </p:spTree>
  </p:cSld>
  <p:clrMapOvr>
    <a:masterClrMapping/>
  </p:clrMapOvr>
</p:sld>
</file>

<file path=ppt/theme/theme1.xml><?xml version="1.0" encoding="utf-8"?>
<a:theme xmlns:a="http://schemas.openxmlformats.org/drawingml/2006/main" name="Office 2013 - 2022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1462</TotalTime>
  <Words>2154</Words>
  <Application>Microsoft Office PowerPoint</Application>
  <PresentationFormat>Custom</PresentationFormat>
  <Paragraphs>266</Paragraphs>
  <Slides>22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Calibri</vt:lpstr>
      <vt:lpstr>Times New Roman</vt:lpstr>
      <vt:lpstr>Wingdings</vt:lpstr>
      <vt:lpstr>Consolas</vt:lpstr>
      <vt:lpstr>Lato Light</vt:lpstr>
      <vt:lpstr>Lato Bold</vt:lpstr>
      <vt:lpstr>Calibri Light</vt:lpstr>
      <vt:lpstr>Lato</vt:lpstr>
      <vt:lpstr>Arial</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sai037016@gmail.com</cp:lastModifiedBy>
  <cp:revision>12</cp:revision>
  <dcterms:created xsi:type="dcterms:W3CDTF">2026-01-22T08:34:01Z</dcterms:created>
  <dcterms:modified xsi:type="dcterms:W3CDTF">2026-02-06T05:42:02Z</dcterms:modified>
</cp:coreProperties>
</file>